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33"/>
  </p:notesMasterIdLst>
  <p:sldIdLst>
    <p:sldId id="256" r:id="rId2"/>
    <p:sldId id="257" r:id="rId3"/>
    <p:sldId id="258" r:id="rId4"/>
    <p:sldId id="259" r:id="rId5"/>
    <p:sldId id="260" r:id="rId6"/>
    <p:sldId id="296" r:id="rId7"/>
    <p:sldId id="297" r:id="rId8"/>
    <p:sldId id="298" r:id="rId9"/>
    <p:sldId id="299" r:id="rId10"/>
    <p:sldId id="262" r:id="rId11"/>
    <p:sldId id="265" r:id="rId12"/>
    <p:sldId id="303" r:id="rId13"/>
    <p:sldId id="300" r:id="rId14"/>
    <p:sldId id="304" r:id="rId15"/>
    <p:sldId id="301" r:id="rId16"/>
    <p:sldId id="305" r:id="rId17"/>
    <p:sldId id="302" r:id="rId18"/>
    <p:sldId id="306" r:id="rId19"/>
    <p:sldId id="266" r:id="rId20"/>
    <p:sldId id="267" r:id="rId21"/>
    <p:sldId id="307" r:id="rId22"/>
    <p:sldId id="308" r:id="rId23"/>
    <p:sldId id="309" r:id="rId24"/>
    <p:sldId id="310" r:id="rId25"/>
    <p:sldId id="311" r:id="rId26"/>
    <p:sldId id="312" r:id="rId27"/>
    <p:sldId id="274" r:id="rId28"/>
    <p:sldId id="284" r:id="rId29"/>
    <p:sldId id="279" r:id="rId30"/>
    <p:sldId id="280" r:id="rId31"/>
    <p:sldId id="289"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7F627C-A79C-4CEA-9F43-E7185F252452}">
  <a:tblStyle styleId="{277F627C-A79C-4CEA-9F43-E7185F25245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45F09D-0C3F-4549-A737-6A49AB54CD0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2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1.png>
</file>

<file path=ppt/media/image13.jpg>
</file>

<file path=ppt/media/image17.png>
</file>

<file path=ppt/media/image2.png>
</file>

<file path=ppt/media/image3.jpg>
</file>

<file path=ppt/media/image4.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878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829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5061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4610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3221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3293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872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10395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c89b53d51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c89b53d51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c89b53d51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c89b53d51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2715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7581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3912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88"/>
        <p:cNvGrpSpPr/>
        <p:nvPr/>
      </p:nvGrpSpPr>
      <p:grpSpPr>
        <a:xfrm>
          <a:off x="0" y="0"/>
          <a:ext cx="0" cy="0"/>
          <a:chOff x="0" y="0"/>
          <a:chExt cx="0" cy="0"/>
        </a:xfrm>
      </p:grpSpPr>
      <p:sp>
        <p:nvSpPr>
          <p:cNvPr id="89" name="Google Shape;89;p4"/>
          <p:cNvSpPr/>
          <p:nvPr/>
        </p:nvSpPr>
        <p:spPr>
          <a:xfrm rot="10800000" flipH="1">
            <a:off x="-94969" y="619169"/>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1" name="Google Shape;91;p4"/>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lvl1pPr marL="457200" lvl="0" indent="-381000" rtl="0">
              <a:spcBef>
                <a:spcPts val="600"/>
              </a:spcBef>
              <a:spcAft>
                <a:spcPts val="0"/>
              </a:spcAft>
              <a:buSzPts val="2400"/>
              <a:buFont typeface="Nixie One"/>
              <a:buChar char="◇"/>
              <a:defRPr sz="2400">
                <a:latin typeface="Nixie One"/>
                <a:ea typeface="Nixie One"/>
                <a:cs typeface="Nixie One"/>
                <a:sym typeface="Nixie One"/>
              </a:defRPr>
            </a:lvl1pPr>
            <a:lvl2pPr marL="914400" lvl="1" indent="-381000" rtl="0">
              <a:spcBef>
                <a:spcPts val="0"/>
              </a:spcBef>
              <a:spcAft>
                <a:spcPts val="0"/>
              </a:spcAft>
              <a:buSzPts val="2400"/>
              <a:buFont typeface="Nixie One"/>
              <a:buChar char="￭"/>
              <a:defRPr sz="2400">
                <a:latin typeface="Nixie One"/>
                <a:ea typeface="Nixie One"/>
                <a:cs typeface="Nixie One"/>
                <a:sym typeface="Nixie One"/>
              </a:defRPr>
            </a:lvl2pPr>
            <a:lvl3pPr marL="1371600" lvl="2" indent="-381000" rtl="0">
              <a:spcBef>
                <a:spcPts val="0"/>
              </a:spcBef>
              <a:spcAft>
                <a:spcPts val="0"/>
              </a:spcAft>
              <a:buSzPts val="2400"/>
              <a:buFont typeface="Nixie One"/>
              <a:buChar char="￮"/>
              <a:defRPr sz="2400">
                <a:latin typeface="Nixie One"/>
                <a:ea typeface="Nixie One"/>
                <a:cs typeface="Nixie One"/>
                <a:sym typeface="Nixie One"/>
              </a:defRPr>
            </a:lvl3pPr>
            <a:lvl4pPr marL="1828800" lvl="3" indent="-381000" rtl="0">
              <a:spcBef>
                <a:spcPts val="0"/>
              </a:spcBef>
              <a:spcAft>
                <a:spcPts val="0"/>
              </a:spcAft>
              <a:buSzPts val="2400"/>
              <a:buFont typeface="Nixie One"/>
              <a:buChar char="●"/>
              <a:defRPr sz="2400">
                <a:latin typeface="Nixie One"/>
                <a:ea typeface="Nixie One"/>
                <a:cs typeface="Nixie One"/>
                <a:sym typeface="Nixie One"/>
              </a:defRPr>
            </a:lvl4pPr>
            <a:lvl5pPr marL="2286000" lvl="4" indent="-381000" rtl="0">
              <a:spcBef>
                <a:spcPts val="0"/>
              </a:spcBef>
              <a:spcAft>
                <a:spcPts val="0"/>
              </a:spcAft>
              <a:buSzPts val="2400"/>
              <a:buFont typeface="Nixie One"/>
              <a:buChar char="○"/>
              <a:defRPr sz="2400">
                <a:latin typeface="Nixie One"/>
                <a:ea typeface="Nixie One"/>
                <a:cs typeface="Nixie One"/>
                <a:sym typeface="Nixie One"/>
              </a:defRPr>
            </a:lvl5pPr>
            <a:lvl6pPr marL="2743200" lvl="5" indent="-381000" rtl="0">
              <a:spcBef>
                <a:spcPts val="0"/>
              </a:spcBef>
              <a:spcAft>
                <a:spcPts val="0"/>
              </a:spcAft>
              <a:buSzPts val="2400"/>
              <a:buFont typeface="Nixie One"/>
              <a:buChar char="■"/>
              <a:defRPr sz="2400">
                <a:latin typeface="Nixie One"/>
                <a:ea typeface="Nixie One"/>
                <a:cs typeface="Nixie One"/>
                <a:sym typeface="Nixie One"/>
              </a:defRPr>
            </a:lvl6pPr>
            <a:lvl7pPr marL="3200400" lvl="6" indent="-381000" rtl="0">
              <a:spcBef>
                <a:spcPts val="0"/>
              </a:spcBef>
              <a:spcAft>
                <a:spcPts val="0"/>
              </a:spcAft>
              <a:buSzPts val="2400"/>
              <a:buFont typeface="Nixie One"/>
              <a:buChar char="●"/>
              <a:defRPr sz="2400">
                <a:latin typeface="Nixie One"/>
                <a:ea typeface="Nixie One"/>
                <a:cs typeface="Nixie One"/>
                <a:sym typeface="Nixie One"/>
              </a:defRPr>
            </a:lvl7pPr>
            <a:lvl8pPr marL="3657600" lvl="7" indent="-381000" rtl="0">
              <a:spcBef>
                <a:spcPts val="0"/>
              </a:spcBef>
              <a:spcAft>
                <a:spcPts val="0"/>
              </a:spcAft>
              <a:buSzPts val="2400"/>
              <a:buFont typeface="Nixie One"/>
              <a:buChar char="○"/>
              <a:defRPr sz="2400">
                <a:latin typeface="Nixie One"/>
                <a:ea typeface="Nixie One"/>
                <a:cs typeface="Nixie One"/>
                <a:sym typeface="Nixie One"/>
              </a:defRPr>
            </a:lvl8pPr>
            <a:lvl9pPr marL="4114800" lvl="8" indent="-381000">
              <a:spcBef>
                <a:spcPts val="0"/>
              </a:spcBef>
              <a:spcAft>
                <a:spcPts val="0"/>
              </a:spcAft>
              <a:buSzPts val="2400"/>
              <a:buFont typeface="Nixie One"/>
              <a:buChar char="■"/>
              <a:defRPr sz="2400">
                <a:latin typeface="Nixie One"/>
                <a:ea typeface="Nixie One"/>
                <a:cs typeface="Nixie One"/>
                <a:sym typeface="Nixie One"/>
              </a:defRPr>
            </a:lvl9pPr>
          </a:lstStyle>
          <a:p>
            <a:endParaRPr/>
          </a:p>
        </p:txBody>
      </p:sp>
      <p:sp>
        <p:nvSpPr>
          <p:cNvPr id="92" name="Google Shape;92;p4"/>
          <p:cNvSpPr/>
          <p:nvPr/>
        </p:nvSpPr>
        <p:spPr>
          <a:xfrm rot="10800000" flipH="1">
            <a:off x="-123826" y="28115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638175" y="31927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flipH="1">
            <a:off x="752474" y="120180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flipH="1">
            <a:off x="657225" y="438017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4"/>
          <p:cNvSpPr/>
          <p:nvPr/>
        </p:nvSpPr>
        <p:spPr>
          <a:xfrm>
            <a:off x="203100" y="30227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4"/>
          <p:cNvSpPr/>
          <p:nvPr/>
        </p:nvSpPr>
        <p:spPr>
          <a:xfrm rot="10800000" flipH="1">
            <a:off x="542924" y="36121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10800000" flipH="1">
            <a:off x="729000" y="424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10800000" flipH="1">
            <a:off x="-115052" y="3996025"/>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flipH="1">
            <a:off x="411200" y="2586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28838" y="38432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4"/>
          <p:cNvSpPr/>
          <p:nvPr/>
        </p:nvSpPr>
        <p:spPr>
          <a:xfrm>
            <a:off x="144926" y="4214500"/>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txBox="1"/>
          <p:nvPr/>
        </p:nvSpPr>
        <p:spPr>
          <a:xfrm>
            <a:off x="94000" y="1929581"/>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9"/>
        <p:cNvGrpSpPr/>
        <p:nvPr/>
      </p:nvGrpSpPr>
      <p:grpSpPr>
        <a:xfrm>
          <a:off x="0" y="0"/>
          <a:ext cx="0" cy="0"/>
          <a:chOff x="0" y="0"/>
          <a:chExt cx="0" cy="0"/>
        </a:xfrm>
      </p:grpSpPr>
      <p:sp>
        <p:nvSpPr>
          <p:cNvPr id="130" name="Google Shape;130;p5"/>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1732700" y="2255125"/>
            <a:ext cx="4944300" cy="16599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Font typeface="Muli"/>
              <a:buChar char="◇"/>
              <a:defRPr>
                <a:latin typeface="Muli"/>
                <a:ea typeface="Muli"/>
                <a:cs typeface="Muli"/>
                <a:sym typeface="Muli"/>
              </a:defRPr>
            </a:lvl1pPr>
            <a:lvl2pPr marL="914400" lvl="1" indent="-317500">
              <a:spcBef>
                <a:spcPts val="0"/>
              </a:spcBef>
              <a:spcAft>
                <a:spcPts val="0"/>
              </a:spcAft>
              <a:buSzPts val="1400"/>
              <a:buFont typeface="Muli"/>
              <a:buChar char="￭"/>
              <a:defRPr>
                <a:latin typeface="Muli"/>
                <a:ea typeface="Muli"/>
                <a:cs typeface="Muli"/>
                <a:sym typeface="Muli"/>
              </a:defRPr>
            </a:lvl2pPr>
            <a:lvl3pPr marL="1371600" lvl="2" indent="-317500">
              <a:spcBef>
                <a:spcPts val="0"/>
              </a:spcBef>
              <a:spcAft>
                <a:spcPts val="0"/>
              </a:spcAft>
              <a:buSzPts val="1400"/>
              <a:buFont typeface="Muli"/>
              <a:buChar char="￮"/>
              <a:defRPr>
                <a:latin typeface="Muli"/>
                <a:ea typeface="Muli"/>
                <a:cs typeface="Muli"/>
                <a:sym typeface="Muli"/>
              </a:defRPr>
            </a:lvl3pPr>
            <a:lvl4pPr marL="1828800" lvl="3" indent="-317500">
              <a:spcBef>
                <a:spcPts val="0"/>
              </a:spcBef>
              <a:spcAft>
                <a:spcPts val="0"/>
              </a:spcAft>
              <a:buSzPts val="1400"/>
              <a:buFont typeface="Muli"/>
              <a:buChar char="●"/>
              <a:defRPr>
                <a:latin typeface="Muli"/>
                <a:ea typeface="Muli"/>
                <a:cs typeface="Muli"/>
                <a:sym typeface="Muli"/>
              </a:defRPr>
            </a:lvl4pPr>
            <a:lvl5pPr marL="2286000" lvl="4" indent="-317500">
              <a:spcBef>
                <a:spcPts val="0"/>
              </a:spcBef>
              <a:spcAft>
                <a:spcPts val="0"/>
              </a:spcAft>
              <a:buSzPts val="1400"/>
              <a:buFont typeface="Muli"/>
              <a:buChar char="○"/>
              <a:defRPr>
                <a:latin typeface="Muli"/>
                <a:ea typeface="Muli"/>
                <a:cs typeface="Muli"/>
                <a:sym typeface="Muli"/>
              </a:defRPr>
            </a:lvl5pPr>
            <a:lvl6pPr marL="2743200" lvl="5" indent="-317500">
              <a:spcBef>
                <a:spcPts val="0"/>
              </a:spcBef>
              <a:spcAft>
                <a:spcPts val="0"/>
              </a:spcAft>
              <a:buSzPts val="1400"/>
              <a:buFont typeface="Muli"/>
              <a:buChar char="■"/>
              <a:defRPr>
                <a:latin typeface="Muli"/>
                <a:ea typeface="Muli"/>
                <a:cs typeface="Muli"/>
                <a:sym typeface="Muli"/>
              </a:defRPr>
            </a:lvl6pPr>
            <a:lvl7pPr marL="3200400" lvl="6" indent="-317500">
              <a:spcBef>
                <a:spcPts val="0"/>
              </a:spcBef>
              <a:spcAft>
                <a:spcPts val="0"/>
              </a:spcAft>
              <a:buSzPts val="1400"/>
              <a:buFont typeface="Muli"/>
              <a:buChar char="●"/>
              <a:defRPr>
                <a:latin typeface="Muli"/>
                <a:ea typeface="Muli"/>
                <a:cs typeface="Muli"/>
                <a:sym typeface="Muli"/>
              </a:defRPr>
            </a:lvl7pPr>
            <a:lvl8pPr marL="3657600" lvl="7" indent="-317500">
              <a:spcBef>
                <a:spcPts val="0"/>
              </a:spcBef>
              <a:spcAft>
                <a:spcPts val="0"/>
              </a:spcAft>
              <a:buSzPts val="1400"/>
              <a:buFont typeface="Muli"/>
              <a:buChar char="○"/>
              <a:defRPr>
                <a:latin typeface="Muli"/>
                <a:ea typeface="Muli"/>
                <a:cs typeface="Muli"/>
                <a:sym typeface="Muli"/>
              </a:defRPr>
            </a:lvl8pPr>
            <a:lvl9pPr marL="4114800" lvl="8" indent="-317500">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5"/>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5"/>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1732700"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4020972"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6309245"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8" name="Google Shape;218;p7"/>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7"/>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1"/>
        <p:cNvGrpSpPr/>
        <p:nvPr/>
      </p:nvGrpSpPr>
      <p:grpSpPr>
        <a:xfrm>
          <a:off x="0" y="0"/>
          <a:ext cx="0" cy="0"/>
          <a:chOff x="0" y="0"/>
          <a:chExt cx="0" cy="0"/>
        </a:xfrm>
      </p:grpSpPr>
      <p:sp>
        <p:nvSpPr>
          <p:cNvPr id="242" name="Google Shape;242;p8"/>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44" name="Google Shape;244;p8"/>
          <p:cNvSpPr txBox="1">
            <a:spLocks noGrp="1"/>
          </p:cNvSpPr>
          <p:nvPr>
            <p:ph type="title"/>
          </p:nvPr>
        </p:nvSpPr>
        <p:spPr>
          <a:xfrm>
            <a:off x="1732700" y="821200"/>
            <a:ext cx="4944300" cy="6453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45" name="Google Shape;245;p8"/>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8"/>
          <p:cNvGrpSpPr/>
          <p:nvPr/>
        </p:nvGrpSpPr>
        <p:grpSpPr>
          <a:xfrm>
            <a:off x="1729784" y="61068"/>
            <a:ext cx="351204" cy="324661"/>
            <a:chOff x="5975075" y="2327500"/>
            <a:chExt cx="420100" cy="388350"/>
          </a:xfrm>
        </p:grpSpPr>
        <p:sp>
          <p:nvSpPr>
            <p:cNvPr id="250" name="Google Shape;250;p8"/>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8"/>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8"/>
          <p:cNvGrpSpPr/>
          <p:nvPr/>
        </p:nvGrpSpPr>
        <p:grpSpPr>
          <a:xfrm>
            <a:off x="904276" y="515192"/>
            <a:ext cx="382958" cy="607111"/>
            <a:chOff x="6718575" y="2318625"/>
            <a:chExt cx="256950" cy="407375"/>
          </a:xfrm>
        </p:grpSpPr>
        <p:sp>
          <p:nvSpPr>
            <p:cNvPr id="254" name="Google Shape;254;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8"/>
          <p:cNvGrpSpPr/>
          <p:nvPr/>
        </p:nvGrpSpPr>
        <p:grpSpPr>
          <a:xfrm>
            <a:off x="335759" y="1840531"/>
            <a:ext cx="342882" cy="350068"/>
            <a:chOff x="3951850" y="2985350"/>
            <a:chExt cx="407950" cy="416500"/>
          </a:xfrm>
        </p:grpSpPr>
        <p:sp>
          <p:nvSpPr>
            <p:cNvPr id="263" name="Google Shape;263;p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8"/>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8"/>
          <p:cNvGrpSpPr/>
          <p:nvPr/>
        </p:nvGrpSpPr>
        <p:grpSpPr>
          <a:xfrm>
            <a:off x="7354067" y="3426715"/>
            <a:ext cx="455624" cy="437054"/>
            <a:chOff x="5241175" y="4959100"/>
            <a:chExt cx="539775" cy="517775"/>
          </a:xfrm>
        </p:grpSpPr>
        <p:sp>
          <p:nvSpPr>
            <p:cNvPr id="273" name="Google Shape;273;p8"/>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8"/>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6"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Image Processing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7"/>
          <p:cNvSpPr/>
          <p:nvPr/>
        </p:nvSpPr>
        <p:spPr>
          <a:xfrm rot="-5400000">
            <a:off x="867325" y="468800"/>
            <a:ext cx="2691900" cy="3108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80" name="Google Shape;380;p17"/>
          <p:cNvSpPr txBox="1">
            <a:spLocks noGrp="1"/>
          </p:cNvSpPr>
          <p:nvPr>
            <p:ph type="ctrTitle" idx="4294967295"/>
          </p:nvPr>
        </p:nvSpPr>
        <p:spPr>
          <a:xfrm>
            <a:off x="3826636" y="1613144"/>
            <a:ext cx="4991100" cy="1159800"/>
          </a:xfrm>
          <a:prstGeom prst="rect">
            <a:avLst/>
          </a:prstGeom>
        </p:spPr>
        <p:txBody>
          <a:bodyPr spcFirstLastPara="1" wrap="square" lIns="91425" tIns="91425" rIns="91425" bIns="91425" anchor="t" anchorCtr="0">
            <a:noAutofit/>
          </a:bodyPr>
          <a:lstStyle/>
          <a:p>
            <a:pPr lvl="0"/>
            <a:r>
              <a:rPr lang="en-US" dirty="0" smtClean="0"/>
              <a:t>Applications </a:t>
            </a:r>
            <a:endParaRPr sz="6000" dirty="0"/>
          </a:p>
        </p:txBody>
      </p:sp>
      <p:sp>
        <p:nvSpPr>
          <p:cNvPr id="381" name="Google Shape;381;p17"/>
          <p:cNvSpPr txBox="1">
            <a:spLocks noGrp="1"/>
          </p:cNvSpPr>
          <p:nvPr>
            <p:ph type="subTitle" idx="4294967295"/>
          </p:nvPr>
        </p:nvSpPr>
        <p:spPr>
          <a:xfrm>
            <a:off x="3829050" y="2464805"/>
            <a:ext cx="4333800" cy="784800"/>
          </a:xfrm>
          <a:prstGeom prst="rect">
            <a:avLst/>
          </a:prstGeom>
        </p:spPr>
        <p:txBody>
          <a:bodyPr spcFirstLastPara="1" wrap="square" lIns="91425" tIns="91425" rIns="91425" bIns="91425" anchor="t" anchorCtr="0">
            <a:noAutofit/>
          </a:bodyPr>
          <a:lstStyle/>
          <a:p>
            <a:pPr marL="0" lvl="0" indent="0">
              <a:buNone/>
            </a:pPr>
            <a:r>
              <a:rPr lang="en-US" sz="2400" dirty="0"/>
              <a:t>Edge detection techniques are using for many applications as the following. </a:t>
            </a:r>
            <a:endParaRPr sz="4000" dirty="0"/>
          </a:p>
        </p:txBody>
      </p:sp>
      <p:grpSp>
        <p:nvGrpSpPr>
          <p:cNvPr id="382" name="Google Shape;382;p17"/>
          <p:cNvGrpSpPr/>
          <p:nvPr/>
        </p:nvGrpSpPr>
        <p:grpSpPr>
          <a:xfrm>
            <a:off x="1885571" y="952450"/>
            <a:ext cx="1032405" cy="1032468"/>
            <a:chOff x="6654650" y="3665275"/>
            <a:chExt cx="409100" cy="409125"/>
          </a:xfrm>
        </p:grpSpPr>
        <p:sp>
          <p:nvSpPr>
            <p:cNvPr id="383" name="Google Shape;383;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17"/>
          <p:cNvSpPr/>
          <p:nvPr/>
        </p:nvSpPr>
        <p:spPr>
          <a:xfrm>
            <a:off x="2657037" y="2114501"/>
            <a:ext cx="260931" cy="24914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rot="2327381">
            <a:off x="1220786" y="1598881"/>
            <a:ext cx="443468" cy="4233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rot="2327012">
            <a:off x="2870273" y="1771645"/>
            <a:ext cx="183443" cy="1751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20"/>
          <p:cNvSpPr txBox="1">
            <a:spLocks noGrp="1"/>
          </p:cNvSpPr>
          <p:nvPr>
            <p:ph type="title" idx="4294967295"/>
          </p:nvPr>
        </p:nvSpPr>
        <p:spPr>
          <a:xfrm>
            <a:off x="3714750" y="1038543"/>
            <a:ext cx="3753000" cy="645300"/>
          </a:xfrm>
          <a:prstGeom prst="rect">
            <a:avLst/>
          </a:prstGeom>
        </p:spPr>
        <p:txBody>
          <a:bodyPr spcFirstLastPara="1" wrap="square" lIns="91425" tIns="91425" rIns="91425" bIns="91425" anchor="ctr" anchorCtr="0">
            <a:noAutofit/>
          </a:bodyPr>
          <a:lstStyle/>
          <a:p>
            <a:pPr lvl="0"/>
            <a:r>
              <a:rPr lang="en-US" dirty="0"/>
              <a:t>Finger Print </a:t>
            </a:r>
            <a:endParaRPr sz="3000" dirty="0"/>
          </a:p>
        </p:txBody>
      </p:sp>
      <p:sp>
        <p:nvSpPr>
          <p:cNvPr id="416" name="Google Shape;416;p20"/>
          <p:cNvSpPr txBox="1">
            <a:spLocks noGrp="1"/>
          </p:cNvSpPr>
          <p:nvPr>
            <p:ph type="body" idx="4294967295"/>
          </p:nvPr>
        </p:nvSpPr>
        <p:spPr>
          <a:xfrm>
            <a:off x="3714750" y="1807350"/>
            <a:ext cx="3753000" cy="1219200"/>
          </a:xfrm>
          <a:prstGeom prst="rect">
            <a:avLst/>
          </a:prstGeom>
        </p:spPr>
        <p:txBody>
          <a:bodyPr spcFirstLastPara="1" wrap="square" lIns="91425" tIns="91425" rIns="91425" bIns="91425" anchor="t" anchorCtr="0">
            <a:noAutofit/>
          </a:bodyPr>
          <a:lstStyle/>
          <a:p>
            <a:pPr marL="139700" indent="0">
              <a:buNone/>
            </a:pPr>
            <a:endParaRPr lang="en-US" dirty="0"/>
          </a:p>
          <a:p>
            <a:r>
              <a:rPr lang="en-US" dirty="0"/>
              <a:t>At present finger print recognition has been used widely such as in mobile phones. </a:t>
            </a:r>
            <a:endParaRPr lang="en-US" dirty="0" smtClean="0"/>
          </a:p>
          <a:p>
            <a:endParaRPr lang="en-US" dirty="0"/>
          </a:p>
          <a:p>
            <a:r>
              <a:rPr lang="en-US" dirty="0"/>
              <a:t>Edge detection techniques enhance the quality of image and cause the improvement in the image recognition. </a:t>
            </a:r>
          </a:p>
          <a:p>
            <a:endParaRPr lang="en-US" dirty="0"/>
          </a:p>
        </p:txBody>
      </p:sp>
      <p:pic>
        <p:nvPicPr>
          <p:cNvPr id="417" name="Google Shape;417;p20"/>
          <p:cNvPicPr preferRelativeResize="0"/>
          <p:nvPr/>
        </p:nvPicPr>
        <p:blipFill rotWithShape="1">
          <a:blip r:embed="rId3">
            <a:alphaModFix/>
          </a:blip>
          <a:srcRect t="13292"/>
          <a:stretch/>
        </p:blipFill>
        <p:spPr>
          <a:xfrm>
            <a:off x="-438150" y="1162050"/>
            <a:ext cx="4152900" cy="3601200"/>
          </a:xfrm>
          <a:prstGeom prst="hexagon">
            <a:avLst>
              <a:gd name="adj" fmla="val 28504"/>
              <a:gd name="vf" fmla="val 115470"/>
            </a:avLst>
          </a:prstGeom>
          <a:noFill/>
          <a:ln>
            <a:noFill/>
          </a:ln>
          <a:effectLst>
            <a:outerShdw blurRad="57150" dist="19050" dir="5400000" algn="bl" rotWithShape="0">
              <a:srgbClr val="000000">
                <a:alpha val="50000"/>
              </a:srgbClr>
            </a:outerShdw>
          </a:effectLst>
        </p:spPr>
      </p:pic>
      <p:sp>
        <p:nvSpPr>
          <p:cNvPr id="418" name="Google Shape;418;p2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829" y="1162050"/>
            <a:ext cx="4158429" cy="36012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12</a:t>
            </a:fld>
            <a:endParaRPr lang="en"/>
          </a:p>
        </p:txBody>
      </p:sp>
      <p:pic>
        <p:nvPicPr>
          <p:cNvPr id="3" name="Picture 2"/>
          <p:cNvPicPr>
            <a:picLocks noChangeAspect="1"/>
          </p:cNvPicPr>
          <p:nvPr/>
        </p:nvPicPr>
        <p:blipFill>
          <a:blip r:embed="rId2"/>
          <a:stretch>
            <a:fillRect/>
          </a:stretch>
        </p:blipFill>
        <p:spPr>
          <a:xfrm>
            <a:off x="1424209" y="1811447"/>
            <a:ext cx="6355825" cy="2047044"/>
          </a:xfrm>
          <a:prstGeom prst="rect">
            <a:avLst/>
          </a:prstGeom>
        </p:spPr>
      </p:pic>
    </p:spTree>
    <p:extLst>
      <p:ext uri="{BB962C8B-B14F-4D97-AF65-F5344CB8AC3E}">
        <p14:creationId xmlns:p14="http://schemas.microsoft.com/office/powerpoint/2010/main" val="1222341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20"/>
          <p:cNvSpPr txBox="1">
            <a:spLocks noGrp="1"/>
          </p:cNvSpPr>
          <p:nvPr>
            <p:ph type="title" idx="4294967295"/>
          </p:nvPr>
        </p:nvSpPr>
        <p:spPr>
          <a:xfrm>
            <a:off x="3714750" y="1038543"/>
            <a:ext cx="3753000" cy="645300"/>
          </a:xfrm>
          <a:prstGeom prst="rect">
            <a:avLst/>
          </a:prstGeom>
        </p:spPr>
        <p:txBody>
          <a:bodyPr spcFirstLastPara="1" wrap="square" lIns="91425" tIns="91425" rIns="91425" bIns="91425" anchor="ctr" anchorCtr="0">
            <a:noAutofit/>
          </a:bodyPr>
          <a:lstStyle/>
          <a:p>
            <a:pPr lvl="0"/>
            <a:r>
              <a:rPr lang="en-US" dirty="0"/>
              <a:t>Satellite Image </a:t>
            </a:r>
            <a:endParaRPr sz="3000" dirty="0"/>
          </a:p>
        </p:txBody>
      </p:sp>
      <p:sp>
        <p:nvSpPr>
          <p:cNvPr id="416" name="Google Shape;416;p20"/>
          <p:cNvSpPr txBox="1">
            <a:spLocks noGrp="1"/>
          </p:cNvSpPr>
          <p:nvPr>
            <p:ph type="body" idx="4294967295"/>
          </p:nvPr>
        </p:nvSpPr>
        <p:spPr>
          <a:xfrm>
            <a:off x="3714750" y="1807350"/>
            <a:ext cx="3753000" cy="1219200"/>
          </a:xfrm>
          <a:prstGeom prst="rect">
            <a:avLst/>
          </a:prstGeom>
        </p:spPr>
        <p:txBody>
          <a:bodyPr spcFirstLastPara="1" wrap="square" lIns="91425" tIns="91425" rIns="91425" bIns="91425" anchor="t" anchorCtr="0">
            <a:noAutofit/>
          </a:bodyPr>
          <a:lstStyle/>
          <a:p>
            <a:pPr marL="139700" indent="0">
              <a:buNone/>
            </a:pPr>
            <a:endParaRPr lang="en-US" dirty="0"/>
          </a:p>
          <a:p>
            <a:r>
              <a:rPr lang="en-US" dirty="0"/>
              <a:t>The edge map generated by bilateral filtering-based edge detection contain more accurate and well localized edge map. </a:t>
            </a:r>
            <a:endParaRPr lang="en-US" dirty="0" smtClean="0"/>
          </a:p>
          <a:p>
            <a:endParaRPr lang="en-US" dirty="0"/>
          </a:p>
          <a:p>
            <a:r>
              <a:rPr lang="en-US" dirty="0"/>
              <a:t>It also suppresses noise and produces more realistic edge map. </a:t>
            </a:r>
          </a:p>
          <a:p>
            <a:pPr marL="139700" indent="0">
              <a:buNone/>
            </a:pPr>
            <a:endParaRPr lang="en-US" dirty="0"/>
          </a:p>
        </p:txBody>
      </p:sp>
      <p:pic>
        <p:nvPicPr>
          <p:cNvPr id="417" name="Google Shape;417;p20"/>
          <p:cNvPicPr preferRelativeResize="0"/>
          <p:nvPr/>
        </p:nvPicPr>
        <p:blipFill rotWithShape="1">
          <a:blip r:embed="rId3">
            <a:alphaModFix/>
          </a:blip>
          <a:srcRect t="13292"/>
          <a:stretch/>
        </p:blipFill>
        <p:spPr>
          <a:xfrm>
            <a:off x="-438150" y="1162050"/>
            <a:ext cx="4152900" cy="3601200"/>
          </a:xfrm>
          <a:prstGeom prst="hexagon">
            <a:avLst>
              <a:gd name="adj" fmla="val 28504"/>
              <a:gd name="vf" fmla="val 115470"/>
            </a:avLst>
          </a:prstGeom>
          <a:noFill/>
          <a:ln>
            <a:noFill/>
          </a:ln>
          <a:effectLst>
            <a:outerShdw blurRad="57150" dist="19050" dir="5400000" algn="bl" rotWithShape="0">
              <a:srgbClr val="000000">
                <a:alpha val="50000"/>
              </a:srgbClr>
            </a:outerShdw>
          </a:effectLst>
        </p:spPr>
      </p:pic>
      <p:sp>
        <p:nvSpPr>
          <p:cNvPr id="418" name="Google Shape;418;p2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769" y="1162050"/>
            <a:ext cx="4158446" cy="3601200"/>
          </a:xfrm>
          <a:prstGeom prst="rect">
            <a:avLst/>
          </a:prstGeom>
        </p:spPr>
      </p:pic>
    </p:spTree>
    <p:extLst>
      <p:ext uri="{BB962C8B-B14F-4D97-AF65-F5344CB8AC3E}">
        <p14:creationId xmlns:p14="http://schemas.microsoft.com/office/powerpoint/2010/main" val="198558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14</a:t>
            </a:fld>
            <a:endParaRPr lang="en"/>
          </a:p>
        </p:txBody>
      </p:sp>
      <p:pic>
        <p:nvPicPr>
          <p:cNvPr id="3" name="Picture 2"/>
          <p:cNvPicPr>
            <a:picLocks noChangeAspect="1"/>
          </p:cNvPicPr>
          <p:nvPr/>
        </p:nvPicPr>
        <p:blipFill>
          <a:blip r:embed="rId2"/>
          <a:stretch>
            <a:fillRect/>
          </a:stretch>
        </p:blipFill>
        <p:spPr>
          <a:xfrm>
            <a:off x="1666990" y="1725096"/>
            <a:ext cx="2554200" cy="1890940"/>
          </a:xfrm>
          <a:prstGeom prst="rect">
            <a:avLst/>
          </a:prstGeom>
        </p:spPr>
      </p:pic>
      <p:pic>
        <p:nvPicPr>
          <p:cNvPr id="4" name="Picture 3"/>
          <p:cNvPicPr>
            <a:picLocks noChangeAspect="1"/>
          </p:cNvPicPr>
          <p:nvPr/>
        </p:nvPicPr>
        <p:blipFill>
          <a:blip r:embed="rId3"/>
          <a:stretch>
            <a:fillRect/>
          </a:stretch>
        </p:blipFill>
        <p:spPr>
          <a:xfrm>
            <a:off x="4695872" y="1725096"/>
            <a:ext cx="2786400" cy="1890940"/>
          </a:xfrm>
          <a:prstGeom prst="rect">
            <a:avLst/>
          </a:prstGeom>
        </p:spPr>
      </p:pic>
      <p:sp>
        <p:nvSpPr>
          <p:cNvPr id="5" name="TextBox 4"/>
          <p:cNvSpPr txBox="1"/>
          <p:nvPr/>
        </p:nvSpPr>
        <p:spPr>
          <a:xfrm>
            <a:off x="5181612" y="3936170"/>
            <a:ext cx="1814920" cy="307777"/>
          </a:xfrm>
          <a:prstGeom prst="rect">
            <a:avLst/>
          </a:prstGeom>
        </p:spPr>
        <p:txBody>
          <a:bodyPr wrap="none" rtlCol="0">
            <a:spAutoFit/>
          </a:bodyPr>
          <a:lstStyle/>
          <a:p>
            <a:r>
              <a:rPr lang="en-US" dirty="0">
                <a:solidFill>
                  <a:schemeClr val="tx1"/>
                </a:solidFill>
              </a:rPr>
              <a:t>from Sobel operator </a:t>
            </a:r>
          </a:p>
        </p:txBody>
      </p:sp>
      <p:sp>
        <p:nvSpPr>
          <p:cNvPr id="6" name="TextBox 5"/>
          <p:cNvSpPr txBox="1"/>
          <p:nvPr/>
        </p:nvSpPr>
        <p:spPr>
          <a:xfrm>
            <a:off x="1945258" y="3936170"/>
            <a:ext cx="1997663" cy="307777"/>
          </a:xfrm>
          <a:prstGeom prst="rect">
            <a:avLst/>
          </a:prstGeom>
          <a:noFill/>
        </p:spPr>
        <p:txBody>
          <a:bodyPr wrap="none" rtlCol="0">
            <a:spAutoFit/>
          </a:bodyPr>
          <a:lstStyle/>
          <a:p>
            <a:r>
              <a:rPr lang="en-US" dirty="0">
                <a:solidFill>
                  <a:schemeClr val="tx1"/>
                </a:solidFill>
              </a:rPr>
              <a:t>Original </a:t>
            </a:r>
            <a:r>
              <a:rPr lang="en-US" dirty="0" smtClean="0">
                <a:solidFill>
                  <a:schemeClr val="tx1"/>
                </a:solidFill>
              </a:rPr>
              <a:t>Satellite </a:t>
            </a:r>
            <a:r>
              <a:rPr lang="en-US" dirty="0">
                <a:solidFill>
                  <a:schemeClr val="tx1"/>
                </a:solidFill>
              </a:rPr>
              <a:t>Scan </a:t>
            </a:r>
          </a:p>
        </p:txBody>
      </p:sp>
    </p:spTree>
    <p:extLst>
      <p:ext uri="{BB962C8B-B14F-4D97-AF65-F5344CB8AC3E}">
        <p14:creationId xmlns:p14="http://schemas.microsoft.com/office/powerpoint/2010/main" val="335333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20"/>
          <p:cNvSpPr txBox="1">
            <a:spLocks noGrp="1"/>
          </p:cNvSpPr>
          <p:nvPr>
            <p:ph type="title" idx="4294967295"/>
          </p:nvPr>
        </p:nvSpPr>
        <p:spPr>
          <a:xfrm>
            <a:off x="3714750" y="1038543"/>
            <a:ext cx="3753000" cy="645300"/>
          </a:xfrm>
          <a:prstGeom prst="rect">
            <a:avLst/>
          </a:prstGeom>
        </p:spPr>
        <p:txBody>
          <a:bodyPr spcFirstLastPara="1" wrap="square" lIns="91425" tIns="91425" rIns="91425" bIns="91425" anchor="ctr" anchorCtr="0">
            <a:noAutofit/>
          </a:bodyPr>
          <a:lstStyle/>
          <a:p>
            <a:pPr lvl="0"/>
            <a:r>
              <a:rPr lang="en-US" dirty="0"/>
              <a:t>Robotics vision </a:t>
            </a:r>
            <a:endParaRPr sz="3000" dirty="0"/>
          </a:p>
        </p:txBody>
      </p:sp>
      <p:sp>
        <p:nvSpPr>
          <p:cNvPr id="416" name="Google Shape;416;p20"/>
          <p:cNvSpPr txBox="1">
            <a:spLocks noGrp="1"/>
          </p:cNvSpPr>
          <p:nvPr>
            <p:ph type="body" idx="4294967295"/>
          </p:nvPr>
        </p:nvSpPr>
        <p:spPr>
          <a:xfrm>
            <a:off x="3714750" y="1807350"/>
            <a:ext cx="3753000" cy="1219200"/>
          </a:xfrm>
          <a:prstGeom prst="rect">
            <a:avLst/>
          </a:prstGeom>
        </p:spPr>
        <p:txBody>
          <a:bodyPr spcFirstLastPara="1" wrap="square" lIns="91425" tIns="91425" rIns="91425" bIns="91425" anchor="t" anchorCtr="0">
            <a:noAutofit/>
          </a:bodyPr>
          <a:lstStyle/>
          <a:p>
            <a:pPr marL="139700" indent="0">
              <a:buNone/>
            </a:pPr>
            <a:endParaRPr lang="en-US" dirty="0"/>
          </a:p>
          <a:p>
            <a:r>
              <a:rPr lang="en-US" dirty="0"/>
              <a:t>The present and near future main application areas of edge detection (ED) are robotics vision (e.g. in self-driving vehicles). </a:t>
            </a:r>
            <a:endParaRPr lang="en-US" dirty="0" smtClean="0"/>
          </a:p>
          <a:p>
            <a:endParaRPr lang="en-US" dirty="0"/>
          </a:p>
          <a:p>
            <a:r>
              <a:rPr lang="en-US" dirty="0"/>
              <a:t>Set the steering wheel angle based on picture of road. </a:t>
            </a:r>
          </a:p>
          <a:p>
            <a:endParaRPr lang="en-US" dirty="0"/>
          </a:p>
        </p:txBody>
      </p:sp>
      <p:pic>
        <p:nvPicPr>
          <p:cNvPr id="417" name="Google Shape;417;p20"/>
          <p:cNvPicPr preferRelativeResize="0"/>
          <p:nvPr/>
        </p:nvPicPr>
        <p:blipFill rotWithShape="1">
          <a:blip r:embed="rId3">
            <a:alphaModFix/>
          </a:blip>
          <a:srcRect t="13292"/>
          <a:stretch/>
        </p:blipFill>
        <p:spPr>
          <a:xfrm>
            <a:off x="-438150" y="1162050"/>
            <a:ext cx="4152900" cy="3601200"/>
          </a:xfrm>
          <a:prstGeom prst="hexagon">
            <a:avLst>
              <a:gd name="adj" fmla="val 28504"/>
              <a:gd name="vf" fmla="val 115470"/>
            </a:avLst>
          </a:prstGeom>
          <a:noFill/>
          <a:ln>
            <a:noFill/>
          </a:ln>
          <a:effectLst>
            <a:outerShdw blurRad="57150" dist="19050" dir="5400000" algn="bl" rotWithShape="0">
              <a:srgbClr val="000000">
                <a:alpha val="50000"/>
              </a:srgbClr>
            </a:outerShdw>
          </a:effectLst>
        </p:spPr>
      </p:pic>
      <p:sp>
        <p:nvSpPr>
          <p:cNvPr id="418" name="Google Shape;418;p2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1815" y="1162050"/>
            <a:ext cx="4160230" cy="3601200"/>
          </a:xfrm>
          <a:prstGeom prst="rect">
            <a:avLst/>
          </a:prstGeom>
        </p:spPr>
      </p:pic>
    </p:spTree>
    <p:extLst>
      <p:ext uri="{BB962C8B-B14F-4D97-AF65-F5344CB8AC3E}">
        <p14:creationId xmlns:p14="http://schemas.microsoft.com/office/powerpoint/2010/main" val="5800072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16</a:t>
            </a:fld>
            <a:endParaRPr lang="en"/>
          </a:p>
        </p:txBody>
      </p:sp>
      <p:pic>
        <p:nvPicPr>
          <p:cNvPr id="3" name="Picture 2"/>
          <p:cNvPicPr>
            <a:picLocks noChangeAspect="1"/>
          </p:cNvPicPr>
          <p:nvPr/>
        </p:nvPicPr>
        <p:blipFill>
          <a:blip r:embed="rId2"/>
          <a:stretch>
            <a:fillRect/>
          </a:stretch>
        </p:blipFill>
        <p:spPr>
          <a:xfrm>
            <a:off x="1092408" y="1768510"/>
            <a:ext cx="6869404" cy="1944508"/>
          </a:xfrm>
          <a:prstGeom prst="rect">
            <a:avLst/>
          </a:prstGeom>
        </p:spPr>
      </p:pic>
      <p:sp>
        <p:nvSpPr>
          <p:cNvPr id="4" name="TextBox 3"/>
          <p:cNvSpPr txBox="1"/>
          <p:nvPr/>
        </p:nvSpPr>
        <p:spPr>
          <a:xfrm>
            <a:off x="3398846" y="4100940"/>
            <a:ext cx="1814920" cy="307777"/>
          </a:xfrm>
          <a:prstGeom prst="rect">
            <a:avLst/>
          </a:prstGeom>
        </p:spPr>
        <p:txBody>
          <a:bodyPr wrap="none" rtlCol="0">
            <a:spAutoFit/>
          </a:bodyPr>
          <a:lstStyle/>
          <a:p>
            <a:r>
              <a:rPr lang="en-US" dirty="0">
                <a:solidFill>
                  <a:schemeClr val="tx1"/>
                </a:solidFill>
              </a:rPr>
              <a:t>from Sobel operator </a:t>
            </a:r>
          </a:p>
        </p:txBody>
      </p:sp>
      <p:sp>
        <p:nvSpPr>
          <p:cNvPr id="5" name="TextBox 4"/>
          <p:cNvSpPr txBox="1"/>
          <p:nvPr/>
        </p:nvSpPr>
        <p:spPr>
          <a:xfrm>
            <a:off x="1092408" y="4100940"/>
            <a:ext cx="2056973" cy="307777"/>
          </a:xfrm>
          <a:prstGeom prst="rect">
            <a:avLst/>
          </a:prstGeom>
          <a:noFill/>
        </p:spPr>
        <p:txBody>
          <a:bodyPr wrap="none" rtlCol="0">
            <a:spAutoFit/>
          </a:bodyPr>
          <a:lstStyle/>
          <a:p>
            <a:r>
              <a:rPr lang="en-US" dirty="0">
                <a:solidFill>
                  <a:schemeClr val="tx1"/>
                </a:solidFill>
              </a:rPr>
              <a:t>Original </a:t>
            </a:r>
            <a:r>
              <a:rPr lang="en-US" dirty="0" smtClean="0">
                <a:solidFill>
                  <a:schemeClr val="tx1"/>
                </a:solidFill>
              </a:rPr>
              <a:t>Robotics </a:t>
            </a:r>
            <a:r>
              <a:rPr lang="en-US" dirty="0">
                <a:solidFill>
                  <a:schemeClr val="tx1"/>
                </a:solidFill>
              </a:rPr>
              <a:t>Scan </a:t>
            </a:r>
          </a:p>
        </p:txBody>
      </p:sp>
      <p:sp>
        <p:nvSpPr>
          <p:cNvPr id="6" name="TextBox 5"/>
          <p:cNvSpPr txBox="1"/>
          <p:nvPr/>
        </p:nvSpPr>
        <p:spPr>
          <a:xfrm>
            <a:off x="6190236" y="4100940"/>
            <a:ext cx="1249060" cy="307777"/>
          </a:xfrm>
          <a:prstGeom prst="rect">
            <a:avLst/>
          </a:prstGeom>
          <a:noFill/>
        </p:spPr>
        <p:txBody>
          <a:bodyPr wrap="none" rtlCol="0">
            <a:spAutoFit/>
          </a:bodyPr>
          <a:lstStyle/>
          <a:p>
            <a:r>
              <a:rPr lang="en-US" dirty="0">
                <a:solidFill>
                  <a:schemeClr val="tx1"/>
                </a:solidFill>
              </a:rPr>
              <a:t>Detected car </a:t>
            </a:r>
          </a:p>
        </p:txBody>
      </p:sp>
    </p:spTree>
    <p:extLst>
      <p:ext uri="{BB962C8B-B14F-4D97-AF65-F5344CB8AC3E}">
        <p14:creationId xmlns:p14="http://schemas.microsoft.com/office/powerpoint/2010/main" val="1470363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20"/>
          <p:cNvSpPr txBox="1">
            <a:spLocks noGrp="1"/>
          </p:cNvSpPr>
          <p:nvPr>
            <p:ph type="title" idx="4294967295"/>
          </p:nvPr>
        </p:nvSpPr>
        <p:spPr>
          <a:xfrm>
            <a:off x="3714750" y="1038543"/>
            <a:ext cx="3753000" cy="645300"/>
          </a:xfrm>
          <a:prstGeom prst="rect">
            <a:avLst/>
          </a:prstGeom>
        </p:spPr>
        <p:txBody>
          <a:bodyPr spcFirstLastPara="1" wrap="square" lIns="91425" tIns="91425" rIns="91425" bIns="91425" anchor="ctr" anchorCtr="0">
            <a:noAutofit/>
          </a:bodyPr>
          <a:lstStyle/>
          <a:p>
            <a:pPr lvl="0"/>
            <a:r>
              <a:rPr lang="en-US" sz="3900" dirty="0" smtClean="0"/>
              <a:t>Medical science </a:t>
            </a:r>
            <a:endParaRPr sz="3900" dirty="0"/>
          </a:p>
        </p:txBody>
      </p:sp>
      <p:sp>
        <p:nvSpPr>
          <p:cNvPr id="416" name="Google Shape;416;p20"/>
          <p:cNvSpPr txBox="1">
            <a:spLocks noGrp="1"/>
          </p:cNvSpPr>
          <p:nvPr>
            <p:ph type="body" idx="4294967295"/>
          </p:nvPr>
        </p:nvSpPr>
        <p:spPr>
          <a:xfrm>
            <a:off x="3714750" y="1807350"/>
            <a:ext cx="3753000" cy="1219200"/>
          </a:xfrm>
          <a:prstGeom prst="rect">
            <a:avLst/>
          </a:prstGeom>
        </p:spPr>
        <p:txBody>
          <a:bodyPr spcFirstLastPara="1" wrap="square" lIns="91425" tIns="91425" rIns="91425" bIns="91425" anchor="t" anchorCtr="0">
            <a:noAutofit/>
          </a:bodyPr>
          <a:lstStyle/>
          <a:p>
            <a:pPr marL="139700" indent="0">
              <a:buNone/>
            </a:pPr>
            <a:endParaRPr lang="en-US" dirty="0"/>
          </a:p>
          <a:p>
            <a:r>
              <a:rPr lang="en-US" dirty="0"/>
              <a:t>Another important area being developed which of course involves edge detection is finding “pathological” objects in medical images such as tumors. </a:t>
            </a:r>
          </a:p>
          <a:p>
            <a:pPr marL="139700" indent="0">
              <a:buNone/>
            </a:pPr>
            <a:endParaRPr lang="en-US" dirty="0"/>
          </a:p>
          <a:p>
            <a:r>
              <a:rPr lang="en-US" dirty="0"/>
              <a:t>Medical image edge detection is an important method in the recognition of the human organs and it is an important pre-processing step in 3D reconstruction such as the reconstruction of brain images. </a:t>
            </a:r>
          </a:p>
          <a:p>
            <a:endParaRPr lang="en-US" dirty="0"/>
          </a:p>
        </p:txBody>
      </p:sp>
      <p:pic>
        <p:nvPicPr>
          <p:cNvPr id="417" name="Google Shape;417;p20"/>
          <p:cNvPicPr preferRelativeResize="0"/>
          <p:nvPr/>
        </p:nvPicPr>
        <p:blipFill rotWithShape="1">
          <a:blip r:embed="rId3">
            <a:alphaModFix/>
          </a:blip>
          <a:srcRect t="13292"/>
          <a:stretch/>
        </p:blipFill>
        <p:spPr>
          <a:xfrm>
            <a:off x="-438150" y="1162050"/>
            <a:ext cx="4152900" cy="3601200"/>
          </a:xfrm>
          <a:prstGeom prst="hexagon">
            <a:avLst>
              <a:gd name="adj" fmla="val 28504"/>
              <a:gd name="vf" fmla="val 115470"/>
            </a:avLst>
          </a:prstGeom>
          <a:noFill/>
          <a:ln>
            <a:noFill/>
          </a:ln>
          <a:effectLst>
            <a:outerShdw blurRad="57150" dist="19050" dir="5400000" algn="bl" rotWithShape="0">
              <a:srgbClr val="000000">
                <a:alpha val="50000"/>
              </a:srgbClr>
            </a:outerShdw>
          </a:effectLst>
        </p:spPr>
      </p:pic>
      <p:sp>
        <p:nvSpPr>
          <p:cNvPr id="418" name="Google Shape;418;p2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223" y="1162050"/>
            <a:ext cx="4152900" cy="3596155"/>
          </a:xfrm>
          <a:prstGeom prst="rect">
            <a:avLst/>
          </a:prstGeom>
        </p:spPr>
      </p:pic>
    </p:spTree>
    <p:extLst>
      <p:ext uri="{BB962C8B-B14F-4D97-AF65-F5344CB8AC3E}">
        <p14:creationId xmlns:p14="http://schemas.microsoft.com/office/powerpoint/2010/main" val="2479192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pic>
        <p:nvPicPr>
          <p:cNvPr id="3" name="Picture 2"/>
          <p:cNvPicPr>
            <a:picLocks noChangeAspect="1"/>
          </p:cNvPicPr>
          <p:nvPr/>
        </p:nvPicPr>
        <p:blipFill>
          <a:blip r:embed="rId2"/>
          <a:stretch>
            <a:fillRect/>
          </a:stretch>
        </p:blipFill>
        <p:spPr>
          <a:xfrm>
            <a:off x="1232862" y="1647061"/>
            <a:ext cx="6680295" cy="1740375"/>
          </a:xfrm>
          <a:prstGeom prst="rect">
            <a:avLst/>
          </a:prstGeom>
        </p:spPr>
      </p:pic>
      <p:sp>
        <p:nvSpPr>
          <p:cNvPr id="4" name="TextBox 3"/>
          <p:cNvSpPr txBox="1"/>
          <p:nvPr/>
        </p:nvSpPr>
        <p:spPr>
          <a:xfrm>
            <a:off x="3745212" y="3782282"/>
            <a:ext cx="1814920" cy="307777"/>
          </a:xfrm>
          <a:prstGeom prst="rect">
            <a:avLst/>
          </a:prstGeom>
        </p:spPr>
        <p:txBody>
          <a:bodyPr wrap="none" rtlCol="0">
            <a:spAutoFit/>
          </a:bodyPr>
          <a:lstStyle/>
          <a:p>
            <a:r>
              <a:rPr lang="en-US" dirty="0">
                <a:solidFill>
                  <a:schemeClr val="tx1"/>
                </a:solidFill>
              </a:rPr>
              <a:t>from Sobel operator </a:t>
            </a:r>
          </a:p>
        </p:txBody>
      </p:sp>
      <p:sp>
        <p:nvSpPr>
          <p:cNvPr id="5" name="TextBox 4"/>
          <p:cNvSpPr txBox="1"/>
          <p:nvPr/>
        </p:nvSpPr>
        <p:spPr>
          <a:xfrm>
            <a:off x="1392188" y="3782282"/>
            <a:ext cx="1688283" cy="307777"/>
          </a:xfrm>
          <a:prstGeom prst="rect">
            <a:avLst/>
          </a:prstGeom>
          <a:noFill/>
        </p:spPr>
        <p:txBody>
          <a:bodyPr wrap="none" rtlCol="0">
            <a:spAutoFit/>
          </a:bodyPr>
          <a:lstStyle/>
          <a:p>
            <a:r>
              <a:rPr lang="en-US" dirty="0">
                <a:solidFill>
                  <a:schemeClr val="tx1"/>
                </a:solidFill>
              </a:rPr>
              <a:t>Original MRI Scan </a:t>
            </a:r>
          </a:p>
        </p:txBody>
      </p:sp>
      <p:sp>
        <p:nvSpPr>
          <p:cNvPr id="6" name="TextBox 5"/>
          <p:cNvSpPr txBox="1"/>
          <p:nvPr/>
        </p:nvSpPr>
        <p:spPr>
          <a:xfrm>
            <a:off x="6224874" y="3782285"/>
            <a:ext cx="1874231" cy="307777"/>
          </a:xfrm>
          <a:prstGeom prst="rect">
            <a:avLst/>
          </a:prstGeom>
          <a:noFill/>
        </p:spPr>
        <p:txBody>
          <a:bodyPr wrap="none" rtlCol="0">
            <a:spAutoFit/>
          </a:bodyPr>
          <a:lstStyle/>
          <a:p>
            <a:r>
              <a:rPr lang="en-US" dirty="0">
                <a:solidFill>
                  <a:schemeClr val="tx1"/>
                </a:solidFill>
              </a:rPr>
              <a:t>from Canny operator </a:t>
            </a:r>
          </a:p>
        </p:txBody>
      </p:sp>
    </p:spTree>
    <p:extLst>
      <p:ext uri="{BB962C8B-B14F-4D97-AF65-F5344CB8AC3E}">
        <p14:creationId xmlns:p14="http://schemas.microsoft.com/office/powerpoint/2010/main" val="2805279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422"/>
        <p:cNvGrpSpPr/>
        <p:nvPr/>
      </p:nvGrpSpPr>
      <p:grpSpPr>
        <a:xfrm>
          <a:off x="0" y="0"/>
          <a:ext cx="0" cy="0"/>
          <a:chOff x="0" y="0"/>
          <a:chExt cx="0" cy="0"/>
        </a:xfrm>
      </p:grpSpPr>
      <p:sp>
        <p:nvSpPr>
          <p:cNvPr id="423" name="Google Shape;423;p21"/>
          <p:cNvSpPr txBox="1">
            <a:spLocks noGrp="1"/>
          </p:cNvSpPr>
          <p:nvPr>
            <p:ph type="title" idx="4294967295"/>
          </p:nvPr>
        </p:nvSpPr>
        <p:spPr>
          <a:xfrm>
            <a:off x="562256" y="1177290"/>
            <a:ext cx="6493864" cy="3238500"/>
          </a:xfrm>
          <a:prstGeom prst="rect">
            <a:avLst/>
          </a:prstGeom>
        </p:spPr>
        <p:txBody>
          <a:bodyPr spcFirstLastPara="1" wrap="square" lIns="91425" tIns="91425" rIns="91425" bIns="91425" anchor="b" anchorCtr="0">
            <a:noAutofit/>
          </a:bodyPr>
          <a:lstStyle/>
          <a:p>
            <a:pPr lvl="0"/>
            <a:r>
              <a:rPr lang="en-US" sz="2800" b="1" dirty="0"/>
              <a:t>Why design a chip</a:t>
            </a:r>
            <a:r>
              <a:rPr lang="en" sz="2800" b="1" dirty="0" smtClean="0"/>
              <a:t>?</a:t>
            </a:r>
            <a:endParaRPr sz="2800" b="1" dirty="0"/>
          </a:p>
          <a:p>
            <a:pPr lvl="0"/>
            <a:r>
              <a:rPr lang="en-US" sz="2800" b="1" dirty="0">
                <a:solidFill>
                  <a:schemeClr val="tx1"/>
                </a:solidFill>
              </a:rPr>
              <a:t>We chose a chip design instead of E</a:t>
            </a:r>
            <a:r>
              <a:rPr lang="en-US" sz="2800" b="1" dirty="0" smtClean="0">
                <a:solidFill>
                  <a:schemeClr val="tx1"/>
                </a:solidFill>
              </a:rPr>
              <a:t>mbedded systems or any software</a:t>
            </a:r>
            <a:r>
              <a:rPr lang="en" sz="2800" b="1" dirty="0" smtClean="0">
                <a:solidFill>
                  <a:schemeClr val="tx1"/>
                </a:solidFill>
              </a:rPr>
              <a:t>.</a:t>
            </a:r>
            <a:endParaRPr sz="2800" b="1" dirty="0">
              <a:solidFill>
                <a:schemeClr val="tx1"/>
              </a:solidFill>
            </a:endParaRPr>
          </a:p>
        </p:txBody>
      </p:sp>
      <p:sp>
        <p:nvSpPr>
          <p:cNvPr id="424" name="Google Shape;424;p21"/>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solidFill>
                  <a:srgbClr val="FFFFFF"/>
                </a:solidFill>
              </a:rPr>
              <a:t>19</a:t>
            </a:fld>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1732700" y="973600"/>
            <a:ext cx="5792100" cy="645300"/>
          </a:xfrm>
          <a:prstGeom prst="rect">
            <a:avLst/>
          </a:prstGeom>
        </p:spPr>
        <p:txBody>
          <a:bodyPr spcFirstLastPara="1" wrap="square" lIns="91425" tIns="91425" rIns="91425" bIns="91425" anchor="b" anchorCtr="0">
            <a:noAutofit/>
          </a:bodyPr>
          <a:lstStyle/>
          <a:p>
            <a:pPr lvl="0"/>
            <a:r>
              <a:rPr lang="en-US" dirty="0" smtClean="0"/>
              <a:t>Introduction</a:t>
            </a:r>
            <a:endParaRPr dirty="0"/>
          </a:p>
        </p:txBody>
      </p:sp>
      <p:sp>
        <p:nvSpPr>
          <p:cNvPr id="343" name="Google Shape;343;p12"/>
          <p:cNvSpPr txBox="1"/>
          <p:nvPr/>
        </p:nvSpPr>
        <p:spPr>
          <a:xfrm>
            <a:off x="1732700" y="1744525"/>
            <a:ext cx="6877900" cy="964039"/>
          </a:xfrm>
          <a:prstGeom prst="rect">
            <a:avLst/>
          </a:prstGeom>
          <a:noFill/>
          <a:ln>
            <a:noFill/>
          </a:ln>
        </p:spPr>
        <p:txBody>
          <a:bodyPr spcFirstLastPara="1" wrap="square" lIns="91425" tIns="91425" rIns="91425" bIns="91425" anchor="t" anchorCtr="0">
            <a:noAutofit/>
          </a:bodyPr>
          <a:lstStyle/>
          <a:p>
            <a:pPr lvl="0">
              <a:spcBef>
                <a:spcPts val="600"/>
              </a:spcBef>
            </a:pPr>
            <a:r>
              <a:rPr lang="en-US" sz="2000" b="1" dirty="0">
                <a:solidFill>
                  <a:srgbClr val="00E1C6"/>
                </a:solidFill>
                <a:latin typeface="Muli"/>
                <a:ea typeface="Muli"/>
                <a:cs typeface="Muli"/>
              </a:rPr>
              <a:t>Digital Image Processing Techniques </a:t>
            </a:r>
            <a:endParaRPr lang="en-US" sz="2000" b="1" dirty="0" smtClean="0">
              <a:solidFill>
                <a:srgbClr val="00E1C6"/>
              </a:solidFill>
              <a:latin typeface="Muli"/>
              <a:ea typeface="Muli"/>
              <a:cs typeface="Muli"/>
            </a:endParaRPr>
          </a:p>
          <a:p>
            <a:pPr lvl="0">
              <a:spcBef>
                <a:spcPts val="600"/>
              </a:spcBef>
            </a:pPr>
            <a:r>
              <a:rPr lang="en-US" sz="2000" dirty="0" smtClean="0">
                <a:solidFill>
                  <a:srgbClr val="C6DAEC"/>
                </a:solidFill>
                <a:latin typeface="Muli"/>
                <a:ea typeface="Muli"/>
                <a:cs typeface="Muli"/>
              </a:rPr>
              <a:t>will </a:t>
            </a:r>
            <a:r>
              <a:rPr lang="en-US" sz="2000" dirty="0">
                <a:solidFill>
                  <a:srgbClr val="C6DAEC"/>
                </a:solidFill>
                <a:latin typeface="Muli"/>
                <a:ea typeface="Muli"/>
                <a:cs typeface="Muli"/>
              </a:rPr>
              <a:t>be carried out using an FPGA based design on RTL level. </a:t>
            </a:r>
            <a:r>
              <a:rPr lang="en-US" sz="2000" dirty="0">
                <a:solidFill>
                  <a:srgbClr val="C6DAEC"/>
                </a:solidFill>
                <a:latin typeface="Muli"/>
                <a:ea typeface="Muli"/>
                <a:cs typeface="Muli"/>
              </a:rPr>
              <a:t>Pixel operation will be performed using combinational circuit. There are some restrictions in hardware, limited memory capacity and less accurate interfacing hardware as we will show later. </a:t>
            </a:r>
            <a:endParaRPr sz="2000" dirty="0">
              <a:solidFill>
                <a:srgbClr val="C6DAEC"/>
              </a:solidFill>
              <a:latin typeface="Muli"/>
              <a:ea typeface="Muli"/>
              <a:cs typeface="Muli"/>
              <a:sym typeface="Muli"/>
            </a:endParaRPr>
          </a:p>
          <a:p>
            <a:pPr marL="0" lvl="0" indent="0" algn="l" rtl="0">
              <a:spcBef>
                <a:spcPts val="600"/>
              </a:spcBef>
              <a:spcAft>
                <a:spcPts val="0"/>
              </a:spcAft>
              <a:buNone/>
            </a:pPr>
            <a:endParaRPr sz="1100" dirty="0">
              <a:solidFill>
                <a:srgbClr val="C6DAEC"/>
              </a:solidFill>
              <a:latin typeface="Muli"/>
              <a:ea typeface="Muli"/>
              <a:cs typeface="Muli"/>
              <a:sym typeface="Muli"/>
            </a:endParaRPr>
          </a:p>
        </p:txBody>
      </p:sp>
      <p:sp>
        <p:nvSpPr>
          <p:cNvPr id="346" name="Google Shape;346;p1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22"/>
          <p:cNvSpPr/>
          <p:nvPr/>
        </p:nvSpPr>
        <p:spPr>
          <a:xfrm>
            <a:off x="2873259" y="1847500"/>
            <a:ext cx="2963554" cy="2549050"/>
          </a:xfrm>
          <a:prstGeom prst="hexagon">
            <a:avLst>
              <a:gd name="adj" fmla="val 29110"/>
              <a:gd name="vf" fmla="val 115470"/>
            </a:avLst>
          </a:prstGeom>
          <a:solidFill>
            <a:srgbClr val="184769"/>
          </a:solidFill>
          <a:ln>
            <a:noFill/>
          </a:ln>
        </p:spPr>
        <p:txBody>
          <a:bodyPr spcFirstLastPara="1" wrap="square" lIns="91425" tIns="91425" rIns="91425" bIns="91425" anchor="ctr" anchorCtr="0">
            <a:noAutofit/>
          </a:bodyPr>
          <a:lstStyle/>
          <a:p>
            <a:pPr lvl="0" algn="ctr"/>
            <a:r>
              <a:rPr lang="en-US" sz="2000" b="1" dirty="0">
                <a:solidFill>
                  <a:srgbClr val="C6DAEC"/>
                </a:solidFill>
                <a:latin typeface="Muli"/>
                <a:ea typeface="Muli"/>
                <a:cs typeface="Muli"/>
                <a:sym typeface="Muli"/>
              </a:rPr>
              <a:t>Less energy consumption</a:t>
            </a:r>
            <a:endParaRPr sz="2000" b="1" dirty="0">
              <a:solidFill>
                <a:srgbClr val="C6DAEC"/>
              </a:solidFill>
              <a:latin typeface="Muli"/>
              <a:ea typeface="Muli"/>
              <a:cs typeface="Muli"/>
              <a:sym typeface="Muli"/>
            </a:endParaRPr>
          </a:p>
        </p:txBody>
      </p:sp>
      <p:sp>
        <p:nvSpPr>
          <p:cNvPr id="430" name="Google Shape;430;p22"/>
          <p:cNvSpPr txBox="1">
            <a:spLocks noGrp="1"/>
          </p:cNvSpPr>
          <p:nvPr>
            <p:ph type="title" idx="4294967295"/>
          </p:nvPr>
        </p:nvSpPr>
        <p:spPr>
          <a:xfrm>
            <a:off x="1732700" y="1202200"/>
            <a:ext cx="4944300" cy="645300"/>
          </a:xfrm>
          <a:prstGeom prst="rect">
            <a:avLst/>
          </a:prstGeom>
        </p:spPr>
        <p:txBody>
          <a:bodyPr spcFirstLastPara="1" wrap="square" lIns="91425" tIns="91425" rIns="91425" bIns="91425" anchor="b" anchorCtr="0">
            <a:noAutofit/>
          </a:bodyPr>
          <a:lstStyle/>
          <a:p>
            <a:pPr lvl="0"/>
            <a:r>
              <a:rPr lang="en-US" sz="4400" dirty="0"/>
              <a:t>Chip design features</a:t>
            </a:r>
            <a:endParaRPr sz="4400" dirty="0"/>
          </a:p>
        </p:txBody>
      </p:sp>
      <p:sp>
        <p:nvSpPr>
          <p:cNvPr id="431" name="Google Shape;431;p22"/>
          <p:cNvSpPr/>
          <p:nvPr/>
        </p:nvSpPr>
        <p:spPr>
          <a:xfrm>
            <a:off x="742100" y="2076075"/>
            <a:ext cx="2414700" cy="2091900"/>
          </a:xfrm>
          <a:prstGeom prst="hexagon">
            <a:avLst>
              <a:gd name="adj" fmla="val 29110"/>
              <a:gd name="vf" fmla="val 115470"/>
            </a:avLst>
          </a:prstGeom>
          <a:noFill/>
          <a:ln w="9525" cap="flat" cmpd="sng">
            <a:solidFill>
              <a:srgbClr val="19BBD5"/>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C6DAEC"/>
                </a:solidFill>
                <a:latin typeface="Muli"/>
                <a:ea typeface="Muli"/>
                <a:cs typeface="Muli"/>
                <a:sym typeface="Muli"/>
              </a:rPr>
              <a:t>Faster</a:t>
            </a:r>
            <a:endParaRPr dirty="0">
              <a:solidFill>
                <a:srgbClr val="C6DAEC"/>
              </a:solidFill>
              <a:latin typeface="Muli"/>
              <a:ea typeface="Muli"/>
              <a:cs typeface="Muli"/>
              <a:sym typeface="Muli"/>
            </a:endParaRPr>
          </a:p>
        </p:txBody>
      </p:sp>
      <p:sp>
        <p:nvSpPr>
          <p:cNvPr id="432" name="Google Shape;432;p22"/>
          <p:cNvSpPr/>
          <p:nvPr/>
        </p:nvSpPr>
        <p:spPr>
          <a:xfrm>
            <a:off x="5553272" y="2076075"/>
            <a:ext cx="2414700" cy="2091900"/>
          </a:xfrm>
          <a:prstGeom prst="hexagon">
            <a:avLst>
              <a:gd name="adj" fmla="val 29110"/>
              <a:gd name="vf" fmla="val 115470"/>
            </a:avLst>
          </a:prstGeom>
          <a:noFill/>
          <a:ln w="9525" cap="flat" cmpd="sng">
            <a:solidFill>
              <a:srgbClr val="19BBD5"/>
            </a:solidFill>
            <a:prstDash val="dash"/>
            <a:round/>
            <a:headEnd type="none" w="sm" len="sm"/>
            <a:tailEnd type="none" w="sm" len="sm"/>
          </a:ln>
        </p:spPr>
        <p:txBody>
          <a:bodyPr spcFirstLastPara="1" wrap="square" lIns="91425" tIns="91425" rIns="91425" bIns="91425" anchor="ctr" anchorCtr="0">
            <a:noAutofit/>
          </a:bodyPr>
          <a:lstStyle/>
          <a:p>
            <a:pPr lvl="0" algn="ctr"/>
            <a:r>
              <a:rPr lang="en-US" dirty="0">
                <a:solidFill>
                  <a:srgbClr val="C6DAEC"/>
                </a:solidFill>
                <a:latin typeface="Muli"/>
                <a:ea typeface="Muli"/>
                <a:cs typeface="Muli"/>
                <a:sym typeface="Muli"/>
              </a:rPr>
              <a:t>Cheaper</a:t>
            </a:r>
            <a:endParaRPr dirty="0">
              <a:solidFill>
                <a:srgbClr val="C6DAEC"/>
              </a:solidFill>
              <a:latin typeface="Muli"/>
              <a:ea typeface="Muli"/>
              <a:cs typeface="Muli"/>
              <a:sym typeface="Muli"/>
            </a:endParaRPr>
          </a:p>
        </p:txBody>
      </p:sp>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p>
            <a:pPr lvl="0"/>
            <a:r>
              <a:rPr lang="en-US" dirty="0"/>
              <a:t>Proposed </a:t>
            </a:r>
            <a:r>
              <a:rPr lang="en-US" dirty="0" smtClean="0"/>
              <a:t>Architecture</a:t>
            </a:r>
            <a:endParaRPr dirty="0"/>
          </a:p>
        </p:txBody>
      </p:sp>
      <p:sp>
        <p:nvSpPr>
          <p:cNvPr id="360" name="Google Shape;360;p14"/>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p>
            <a:pPr marL="0" lvl="0" indent="0"/>
            <a:r>
              <a:rPr lang="en" dirty="0"/>
              <a:t>Let’s </a:t>
            </a:r>
            <a:r>
              <a:rPr lang="en" dirty="0" smtClean="0"/>
              <a:t>see </a:t>
            </a:r>
            <a:r>
              <a:rPr lang="en-US" dirty="0" smtClean="0"/>
              <a:t>ou</a:t>
            </a:r>
            <a:r>
              <a:rPr lang="en-US" dirty="0" smtClean="0"/>
              <a:t>r Chip diagram</a:t>
            </a:r>
            <a:endParaRPr dirty="0"/>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smtClean="0">
                <a:solidFill>
                  <a:srgbClr val="FFFFFF"/>
                </a:solidFill>
                <a:latin typeface="Nixie One"/>
                <a:ea typeface="Nixie One"/>
                <a:cs typeface="Nixie One"/>
                <a:sym typeface="Nixie One"/>
              </a:rPr>
              <a:t>2</a:t>
            </a:r>
            <a:endParaRPr b="1" dirty="0">
              <a:solidFill>
                <a:srgbClr val="FFFFFF"/>
              </a:solidFill>
            </a:endParaRPr>
          </a:p>
        </p:txBody>
      </p:sp>
    </p:spTree>
    <p:extLst>
      <p:ext uri="{BB962C8B-B14F-4D97-AF65-F5344CB8AC3E}">
        <p14:creationId xmlns:p14="http://schemas.microsoft.com/office/powerpoint/2010/main" val="290344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pic>
        <p:nvPicPr>
          <p:cNvPr id="3" name="Picture 2"/>
          <p:cNvPicPr>
            <a:picLocks noChangeAspect="1"/>
          </p:cNvPicPr>
          <p:nvPr/>
        </p:nvPicPr>
        <p:blipFill>
          <a:blip r:embed="rId2"/>
          <a:stretch>
            <a:fillRect/>
          </a:stretch>
        </p:blipFill>
        <p:spPr>
          <a:xfrm>
            <a:off x="1263419" y="982980"/>
            <a:ext cx="6478501" cy="3583102"/>
          </a:xfrm>
          <a:prstGeom prst="rect">
            <a:avLst/>
          </a:prstGeom>
        </p:spPr>
      </p:pic>
    </p:spTree>
    <p:extLst>
      <p:ext uri="{BB962C8B-B14F-4D97-AF65-F5344CB8AC3E}">
        <p14:creationId xmlns:p14="http://schemas.microsoft.com/office/powerpoint/2010/main" val="7758571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p>
            <a:pPr lvl="0"/>
            <a:r>
              <a:rPr lang="en-US" dirty="0"/>
              <a:t>Main </a:t>
            </a:r>
            <a:r>
              <a:rPr lang="en-US" dirty="0" smtClean="0"/>
              <a:t>modules</a:t>
            </a:r>
            <a:endParaRPr dirty="0"/>
          </a:p>
        </p:txBody>
      </p:sp>
      <p:sp>
        <p:nvSpPr>
          <p:cNvPr id="360" name="Google Shape;360;p14"/>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p>
            <a:pPr marL="0" lvl="0" indent="0"/>
            <a:r>
              <a:rPr lang="en" dirty="0"/>
              <a:t>Let’s </a:t>
            </a:r>
            <a:r>
              <a:rPr lang="en" dirty="0" smtClean="0"/>
              <a:t>see </a:t>
            </a:r>
            <a:r>
              <a:rPr lang="en-US" dirty="0" smtClean="0"/>
              <a:t>ou</a:t>
            </a:r>
            <a:r>
              <a:rPr lang="en-US" dirty="0" smtClean="0"/>
              <a:t>r modules to use in the project</a:t>
            </a:r>
            <a:endParaRPr dirty="0"/>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smtClean="0">
                <a:solidFill>
                  <a:srgbClr val="FFFFFF"/>
                </a:solidFill>
                <a:latin typeface="Nixie One"/>
                <a:ea typeface="Nixie One"/>
                <a:cs typeface="Nixie One"/>
                <a:sym typeface="Nixie One"/>
              </a:rPr>
              <a:t>3</a:t>
            </a:r>
            <a:endParaRPr b="1" dirty="0">
              <a:solidFill>
                <a:srgbClr val="FFFFFF"/>
              </a:solidFill>
            </a:endParaRPr>
          </a:p>
        </p:txBody>
      </p:sp>
    </p:spTree>
    <p:extLst>
      <p:ext uri="{BB962C8B-B14F-4D97-AF65-F5344CB8AC3E}">
        <p14:creationId xmlns:p14="http://schemas.microsoft.com/office/powerpoint/2010/main" val="15249609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7"/>
          <p:cNvSpPr txBox="1">
            <a:spLocks noGrp="1"/>
          </p:cNvSpPr>
          <p:nvPr>
            <p:ph type="ctrTitle" idx="4294967295"/>
          </p:nvPr>
        </p:nvSpPr>
        <p:spPr>
          <a:xfrm>
            <a:off x="3829050" y="1386391"/>
            <a:ext cx="4991100" cy="1159800"/>
          </a:xfrm>
          <a:prstGeom prst="rect">
            <a:avLst/>
          </a:prstGeom>
        </p:spPr>
        <p:txBody>
          <a:bodyPr spcFirstLastPara="1" wrap="square" lIns="91425" tIns="91425" rIns="91425" bIns="91425" anchor="t" anchorCtr="0">
            <a:noAutofit/>
          </a:bodyPr>
          <a:lstStyle/>
          <a:p>
            <a:pPr lvl="0"/>
            <a:r>
              <a:rPr lang="en-US" dirty="0"/>
              <a:t>Camera </a:t>
            </a:r>
            <a:r>
              <a:rPr lang="en-US" dirty="0" smtClean="0"/>
              <a:t> </a:t>
            </a:r>
            <a:endParaRPr sz="6000" dirty="0"/>
          </a:p>
        </p:txBody>
      </p:sp>
      <p:sp>
        <p:nvSpPr>
          <p:cNvPr id="381" name="Google Shape;381;p17"/>
          <p:cNvSpPr txBox="1">
            <a:spLocks noGrp="1"/>
          </p:cNvSpPr>
          <p:nvPr>
            <p:ph type="subTitle" idx="4294967295"/>
          </p:nvPr>
        </p:nvSpPr>
        <p:spPr>
          <a:xfrm>
            <a:off x="3829050" y="2170704"/>
            <a:ext cx="4333800" cy="784800"/>
          </a:xfrm>
          <a:prstGeom prst="rect">
            <a:avLst/>
          </a:prstGeom>
        </p:spPr>
        <p:txBody>
          <a:bodyPr spcFirstLastPara="1" wrap="square" lIns="91425" tIns="91425" rIns="91425" bIns="91425" anchor="t" anchorCtr="0">
            <a:noAutofit/>
          </a:bodyPr>
          <a:lstStyle/>
          <a:p>
            <a:pPr marL="0" lvl="0" indent="0">
              <a:buNone/>
            </a:pPr>
            <a:r>
              <a:rPr lang="en-US" sz="2400" dirty="0" smtClean="0"/>
              <a:t>We will use this module to take the picture which will be processed. </a:t>
            </a:r>
            <a:endParaRPr sz="4000" dirty="0"/>
          </a:p>
        </p:txBody>
      </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pic>
        <p:nvPicPr>
          <p:cNvPr id="2" name="Picture 1"/>
          <p:cNvPicPr>
            <a:picLocks noChangeAspect="1"/>
          </p:cNvPicPr>
          <p:nvPr/>
        </p:nvPicPr>
        <p:blipFill>
          <a:blip r:embed="rId3"/>
          <a:stretch>
            <a:fillRect/>
          </a:stretch>
        </p:blipFill>
        <p:spPr>
          <a:xfrm>
            <a:off x="592737" y="1593829"/>
            <a:ext cx="2885299" cy="2394558"/>
          </a:xfrm>
          <a:prstGeom prst="rect">
            <a:avLst/>
          </a:prstGeom>
        </p:spPr>
      </p:pic>
    </p:spTree>
    <p:extLst>
      <p:ext uri="{BB962C8B-B14F-4D97-AF65-F5344CB8AC3E}">
        <p14:creationId xmlns:p14="http://schemas.microsoft.com/office/powerpoint/2010/main" val="40400505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7"/>
          <p:cNvSpPr txBox="1">
            <a:spLocks noGrp="1"/>
          </p:cNvSpPr>
          <p:nvPr>
            <p:ph type="ctrTitle" idx="4294967295"/>
          </p:nvPr>
        </p:nvSpPr>
        <p:spPr>
          <a:xfrm>
            <a:off x="3829050" y="1395260"/>
            <a:ext cx="4991100" cy="1159800"/>
          </a:xfrm>
          <a:prstGeom prst="rect">
            <a:avLst/>
          </a:prstGeom>
        </p:spPr>
        <p:txBody>
          <a:bodyPr spcFirstLastPara="1" wrap="square" lIns="91425" tIns="91425" rIns="91425" bIns="91425" anchor="t" anchorCtr="0">
            <a:noAutofit/>
          </a:bodyPr>
          <a:lstStyle/>
          <a:p>
            <a:pPr lvl="0"/>
            <a:r>
              <a:rPr lang="en-US" dirty="0"/>
              <a:t>FPGA kit </a:t>
            </a:r>
            <a:r>
              <a:rPr lang="en-US" dirty="0" smtClean="0"/>
              <a:t>  </a:t>
            </a:r>
            <a:endParaRPr sz="6000" dirty="0"/>
          </a:p>
        </p:txBody>
      </p:sp>
      <p:sp>
        <p:nvSpPr>
          <p:cNvPr id="381" name="Google Shape;381;p17"/>
          <p:cNvSpPr txBox="1">
            <a:spLocks noGrp="1"/>
          </p:cNvSpPr>
          <p:nvPr>
            <p:ph type="subTitle" idx="4294967295"/>
          </p:nvPr>
        </p:nvSpPr>
        <p:spPr>
          <a:xfrm>
            <a:off x="3829050" y="2170704"/>
            <a:ext cx="4333800" cy="784800"/>
          </a:xfrm>
          <a:prstGeom prst="rect">
            <a:avLst/>
          </a:prstGeom>
        </p:spPr>
        <p:txBody>
          <a:bodyPr spcFirstLastPara="1" wrap="square" lIns="91425" tIns="91425" rIns="91425" bIns="91425" anchor="t" anchorCtr="0">
            <a:noAutofit/>
          </a:bodyPr>
          <a:lstStyle/>
          <a:p>
            <a:pPr marL="0" lvl="0" indent="0">
              <a:buNone/>
            </a:pPr>
            <a:r>
              <a:rPr lang="en-US" sz="2000" dirty="0"/>
              <a:t>The ZYBO kit is suggested as it’s available in Egypt, in addition to the reasonable price for an FPGA kit which has VGA port. </a:t>
            </a:r>
            <a:endParaRPr sz="5400" dirty="0"/>
          </a:p>
        </p:txBody>
      </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25</a:t>
            </a:fld>
            <a:endParaRPr/>
          </a:p>
        </p:txBody>
      </p:sp>
      <p:pic>
        <p:nvPicPr>
          <p:cNvPr id="2" name="Picture 1"/>
          <p:cNvPicPr>
            <a:picLocks noChangeAspect="1"/>
          </p:cNvPicPr>
          <p:nvPr/>
        </p:nvPicPr>
        <p:blipFill>
          <a:blip r:embed="rId3"/>
          <a:stretch>
            <a:fillRect/>
          </a:stretch>
        </p:blipFill>
        <p:spPr>
          <a:xfrm>
            <a:off x="592737" y="1593829"/>
            <a:ext cx="2885299" cy="2394558"/>
          </a:xfrm>
          <a:prstGeom prst="rect">
            <a:avLst/>
          </a:prstGeom>
        </p:spPr>
      </p:pic>
      <p:pic>
        <p:nvPicPr>
          <p:cNvPr id="3" name="Picture 2"/>
          <p:cNvPicPr>
            <a:picLocks noChangeAspect="1"/>
          </p:cNvPicPr>
          <p:nvPr/>
        </p:nvPicPr>
        <p:blipFill>
          <a:blip r:embed="rId4"/>
          <a:stretch>
            <a:fillRect/>
          </a:stretch>
        </p:blipFill>
        <p:spPr>
          <a:xfrm>
            <a:off x="592737" y="1593829"/>
            <a:ext cx="3057243" cy="2394558"/>
          </a:xfrm>
          <a:prstGeom prst="rect">
            <a:avLst/>
          </a:prstGeom>
        </p:spPr>
      </p:pic>
    </p:spTree>
    <p:extLst>
      <p:ext uri="{BB962C8B-B14F-4D97-AF65-F5344CB8AC3E}">
        <p14:creationId xmlns:p14="http://schemas.microsoft.com/office/powerpoint/2010/main" val="21804403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7"/>
          <p:cNvSpPr txBox="1">
            <a:spLocks noGrp="1"/>
          </p:cNvSpPr>
          <p:nvPr>
            <p:ph type="ctrTitle" idx="4294967295"/>
          </p:nvPr>
        </p:nvSpPr>
        <p:spPr>
          <a:xfrm>
            <a:off x="3829050" y="1462591"/>
            <a:ext cx="4991100" cy="1159800"/>
          </a:xfrm>
          <a:prstGeom prst="rect">
            <a:avLst/>
          </a:prstGeom>
        </p:spPr>
        <p:txBody>
          <a:bodyPr spcFirstLastPara="1" wrap="square" lIns="91425" tIns="91425" rIns="91425" bIns="91425" anchor="t" anchorCtr="0">
            <a:noAutofit/>
          </a:bodyPr>
          <a:lstStyle/>
          <a:p>
            <a:pPr lvl="0"/>
            <a:r>
              <a:rPr lang="en-US" dirty="0"/>
              <a:t>Memory </a:t>
            </a:r>
            <a:r>
              <a:rPr lang="en-US" dirty="0" smtClean="0"/>
              <a:t>  </a:t>
            </a:r>
            <a:endParaRPr sz="6000" dirty="0"/>
          </a:p>
        </p:txBody>
      </p:sp>
      <p:sp>
        <p:nvSpPr>
          <p:cNvPr id="381" name="Google Shape;381;p17"/>
          <p:cNvSpPr txBox="1">
            <a:spLocks noGrp="1"/>
          </p:cNvSpPr>
          <p:nvPr>
            <p:ph type="subTitle" idx="4294967295"/>
          </p:nvPr>
        </p:nvSpPr>
        <p:spPr>
          <a:xfrm>
            <a:off x="3829050" y="2136879"/>
            <a:ext cx="4333800" cy="784800"/>
          </a:xfrm>
          <a:prstGeom prst="rect">
            <a:avLst/>
          </a:prstGeom>
        </p:spPr>
        <p:txBody>
          <a:bodyPr spcFirstLastPara="1" wrap="square" lIns="91425" tIns="91425" rIns="91425" bIns="91425" anchor="t" anchorCtr="0">
            <a:noAutofit/>
          </a:bodyPr>
          <a:lstStyle/>
          <a:p>
            <a:pPr marL="0" lvl="0" indent="0">
              <a:buNone/>
            </a:pPr>
            <a:r>
              <a:rPr lang="en-US" sz="1600" dirty="0"/>
              <a:t>As we introduced previously in the block diagram, we will have two memories for input and output [filtered] images in case of disabling the pipeline. If we supported the pipeline in our design, then we will need to double the two memories and swap between them, which will increase the block RAM accordingly. </a:t>
            </a:r>
            <a:endParaRPr sz="4400" dirty="0"/>
          </a:p>
        </p:txBody>
      </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26</a:t>
            </a:fld>
            <a:endParaRPr/>
          </a:p>
        </p:txBody>
      </p:sp>
      <p:pic>
        <p:nvPicPr>
          <p:cNvPr id="1026" name="Picture 2" descr="Random Access Memory(RAM) | Computer Architecture Tutorial | Studytonight"/>
          <p:cNvPicPr>
            <a:picLocks noChangeAspect="1" noChangeArrowheads="1"/>
          </p:cNvPicPr>
          <p:nvPr/>
        </p:nvPicPr>
        <p:blipFill rotWithShape="1">
          <a:blip r:embed="rId3">
            <a:extLst>
              <a:ext uri="{28A0092B-C50C-407E-A947-70E740481C1C}">
                <a14:useLocalDpi xmlns:a14="http://schemas.microsoft.com/office/drawing/2010/main" val="0"/>
              </a:ext>
            </a:extLst>
          </a:blip>
          <a:srcRect l="52410" t="32933" b="32350"/>
          <a:stretch/>
        </p:blipFill>
        <p:spPr bwMode="auto">
          <a:xfrm>
            <a:off x="800100" y="1790700"/>
            <a:ext cx="2293682" cy="2339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83059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29"/>
          <p:cNvSpPr txBox="1">
            <a:spLocks noGrp="1"/>
          </p:cNvSpPr>
          <p:nvPr>
            <p:ph type="title"/>
          </p:nvPr>
        </p:nvSpPr>
        <p:spPr>
          <a:xfrm>
            <a:off x="1732700" y="1080280"/>
            <a:ext cx="4944300" cy="645300"/>
          </a:xfrm>
          <a:prstGeom prst="rect">
            <a:avLst/>
          </a:prstGeom>
        </p:spPr>
        <p:txBody>
          <a:bodyPr spcFirstLastPara="1" wrap="square" lIns="91425" tIns="91425" rIns="91425" bIns="91425" anchor="b" anchorCtr="0">
            <a:noAutofit/>
          </a:bodyPr>
          <a:lstStyle/>
          <a:p>
            <a:pPr lvl="0"/>
            <a:r>
              <a:rPr lang="en-US" dirty="0"/>
              <a:t>Challenges </a:t>
            </a:r>
            <a:endParaRPr dirty="0"/>
          </a:p>
        </p:txBody>
      </p:sp>
      <p:sp>
        <p:nvSpPr>
          <p:cNvPr id="515" name="Google Shape;515;p29"/>
          <p:cNvSpPr txBox="1">
            <a:spLocks noGrp="1"/>
          </p:cNvSpPr>
          <p:nvPr>
            <p:ph type="body" idx="1"/>
          </p:nvPr>
        </p:nvSpPr>
        <p:spPr>
          <a:xfrm>
            <a:off x="217249" y="1402928"/>
            <a:ext cx="2176800" cy="3059945"/>
          </a:xfrm>
          <a:prstGeom prst="rect">
            <a:avLst/>
          </a:prstGeom>
        </p:spPr>
        <p:txBody>
          <a:bodyPr spcFirstLastPara="1" wrap="square" lIns="91425" tIns="91425" rIns="91425" bIns="91425" anchor="t" anchorCtr="0">
            <a:noAutofit/>
          </a:bodyPr>
          <a:lstStyle/>
          <a:p>
            <a:endParaRPr lang="en-US" dirty="0"/>
          </a:p>
          <a:p>
            <a:r>
              <a:rPr lang="en-US" dirty="0"/>
              <a:t>Memory Area: </a:t>
            </a:r>
            <a:endParaRPr lang="en-US" dirty="0" smtClean="0"/>
          </a:p>
          <a:p>
            <a:endParaRPr lang="en-US" dirty="0" smtClean="0"/>
          </a:p>
          <a:p>
            <a:pPr marL="139700" lvl="0" indent="0">
              <a:buNone/>
            </a:pPr>
            <a:r>
              <a:rPr lang="en-US" dirty="0"/>
              <a:t>If we worked in the normal case using 640*480 resolution of the frames coming from the camera, and each pixel contains data of 8-bit = 1 Byte, then we will need 307.2 KB for each memory. </a:t>
            </a:r>
            <a:endParaRPr lang="en-US" sz="1000" dirty="0"/>
          </a:p>
          <a:p>
            <a:pPr marL="139700" indent="0">
              <a:buNone/>
            </a:pPr>
            <a:endParaRPr lang="en-US" dirty="0"/>
          </a:p>
          <a:p>
            <a:pPr marL="0" lvl="0" indent="0" algn="l" rtl="0">
              <a:spcBef>
                <a:spcPts val="600"/>
              </a:spcBef>
              <a:spcAft>
                <a:spcPts val="0"/>
              </a:spcAft>
              <a:buNone/>
            </a:pPr>
            <a:endParaRPr sz="1000" b="1" dirty="0"/>
          </a:p>
        </p:txBody>
      </p:sp>
      <p:sp>
        <p:nvSpPr>
          <p:cNvPr id="521" name="Google Shape;521;p29"/>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27</a:t>
            </a:fld>
            <a:endParaRPr/>
          </a:p>
        </p:txBody>
      </p:sp>
      <p:sp>
        <p:nvSpPr>
          <p:cNvPr id="2" name="Text Placeholder 1"/>
          <p:cNvSpPr>
            <a:spLocks noGrp="1"/>
          </p:cNvSpPr>
          <p:nvPr>
            <p:ph type="body" idx="1"/>
          </p:nvPr>
        </p:nvSpPr>
        <p:spPr>
          <a:xfrm>
            <a:off x="2284449" y="1402928"/>
            <a:ext cx="2176800" cy="2989320"/>
          </a:xfrm>
        </p:spPr>
        <p:txBody>
          <a:bodyPr/>
          <a:lstStyle/>
          <a:p>
            <a:endParaRPr lang="en-US" dirty="0"/>
          </a:p>
          <a:p>
            <a:r>
              <a:rPr lang="en-US" dirty="0"/>
              <a:t>Timing: </a:t>
            </a:r>
            <a:endParaRPr lang="en-US" dirty="0" smtClean="0"/>
          </a:p>
          <a:p>
            <a:endParaRPr lang="en-US" dirty="0"/>
          </a:p>
          <a:p>
            <a:pPr marL="139700" indent="0">
              <a:buNone/>
            </a:pPr>
            <a:r>
              <a:rPr lang="en-US" dirty="0"/>
              <a:t>For </a:t>
            </a:r>
            <a:r>
              <a:rPr lang="en-US" dirty="0" smtClean="0"/>
              <a:t>Sobel </a:t>
            </a:r>
            <a:r>
              <a:rPr lang="en-US" dirty="0"/>
              <a:t>filter for example, we will need 10 clock cycles as the following: 9 clock cycles to read 3*3 matrix pixels from the input memory, and one clock cycle to write the constructed pixel. </a:t>
            </a:r>
            <a:endParaRPr lang="en-US" dirty="0"/>
          </a:p>
        </p:txBody>
      </p:sp>
      <p:sp>
        <p:nvSpPr>
          <p:cNvPr id="3" name="Text Placeholder 2"/>
          <p:cNvSpPr>
            <a:spLocks noGrp="1"/>
          </p:cNvSpPr>
          <p:nvPr>
            <p:ph type="body" idx="2"/>
          </p:nvPr>
        </p:nvSpPr>
        <p:spPr>
          <a:xfrm>
            <a:off x="4351649" y="1402930"/>
            <a:ext cx="2176800" cy="2544900"/>
          </a:xfrm>
        </p:spPr>
        <p:txBody>
          <a:bodyPr/>
          <a:lstStyle/>
          <a:p>
            <a:endParaRPr lang="en-US" dirty="0"/>
          </a:p>
          <a:p>
            <a:r>
              <a:rPr lang="en-US" dirty="0"/>
              <a:t>Pipeline: </a:t>
            </a:r>
            <a:endParaRPr lang="en-US" dirty="0" smtClean="0"/>
          </a:p>
          <a:p>
            <a:endParaRPr lang="en-US" dirty="0"/>
          </a:p>
          <a:p>
            <a:pPr marL="139700" indent="0">
              <a:buNone/>
            </a:pPr>
            <a:r>
              <a:rPr lang="en-US" dirty="0"/>
              <a:t>As we mentioned previously in the Memory area, using pipeline should double the block RAM, and the power will be increased as a result of the increased area and the three block will work continuously in parallel, but it will reduce the processing time surely. </a:t>
            </a:r>
          </a:p>
          <a:p>
            <a:pPr marL="139700" indent="0">
              <a:buNone/>
            </a:pPr>
            <a:endParaRPr lang="en-US" dirty="0"/>
          </a:p>
          <a:p>
            <a:endParaRPr lang="en-US" dirty="0"/>
          </a:p>
        </p:txBody>
      </p:sp>
      <p:sp>
        <p:nvSpPr>
          <p:cNvPr id="6" name="Text Placeholder 5"/>
          <p:cNvSpPr>
            <a:spLocks noGrp="1"/>
          </p:cNvSpPr>
          <p:nvPr>
            <p:ph type="body" idx="3"/>
          </p:nvPr>
        </p:nvSpPr>
        <p:spPr>
          <a:xfrm>
            <a:off x="6528449" y="1402930"/>
            <a:ext cx="2176800" cy="2544900"/>
          </a:xfrm>
        </p:spPr>
        <p:txBody>
          <a:bodyPr/>
          <a:lstStyle/>
          <a:p>
            <a:endParaRPr lang="en-US" dirty="0"/>
          </a:p>
          <a:p>
            <a:r>
              <a:rPr lang="en-US" dirty="0"/>
              <a:t>FPGA availability</a:t>
            </a:r>
            <a:r>
              <a:rPr lang="en-US" dirty="0" smtClean="0"/>
              <a:t>:</a:t>
            </a:r>
          </a:p>
          <a:p>
            <a:pPr marL="139700" indent="0">
              <a:buNone/>
            </a:pPr>
            <a:r>
              <a:rPr lang="en-US" dirty="0" smtClean="0"/>
              <a:t> </a:t>
            </a:r>
            <a:endParaRPr lang="en-US" dirty="0"/>
          </a:p>
          <a:p>
            <a:pPr marL="139700" indent="0">
              <a:buNone/>
            </a:pPr>
            <a:r>
              <a:rPr lang="en-US" dirty="0"/>
              <a:t>The FPGA cost may be high and expensive, especially if we search for another kit which contains much block RAM to handle 640*480 resolution in pipeline behavior. For example, Virtex-7 has an extra block RAMs and costs $6,245 [about 98k EGP]. </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39"/>
          <p:cNvSpPr txBox="1">
            <a:spLocks noGrp="1"/>
          </p:cNvSpPr>
          <p:nvPr>
            <p:ph type="title"/>
          </p:nvPr>
        </p:nvSpPr>
        <p:spPr>
          <a:xfrm>
            <a:off x="1815664" y="639398"/>
            <a:ext cx="4944300" cy="645300"/>
          </a:xfrm>
          <a:prstGeom prst="rect">
            <a:avLst/>
          </a:prstGeom>
        </p:spPr>
        <p:txBody>
          <a:bodyPr spcFirstLastPara="1" wrap="square" lIns="91425" tIns="91425" rIns="91425" bIns="91425" anchor="t" anchorCtr="0">
            <a:noAutofit/>
          </a:bodyPr>
          <a:lstStyle/>
          <a:p>
            <a:pPr lvl="0"/>
            <a:r>
              <a:rPr lang="en-US" dirty="0"/>
              <a:t>Phases </a:t>
            </a:r>
            <a:endParaRPr dirty="0"/>
          </a:p>
        </p:txBody>
      </p:sp>
      <p:sp>
        <p:nvSpPr>
          <p:cNvPr id="666" name="Google Shape;666;p39"/>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28</a:t>
            </a:fld>
            <a:endParaRPr/>
          </a:p>
        </p:txBody>
      </p:sp>
      <p:sp>
        <p:nvSpPr>
          <p:cNvPr id="667" name="Google Shape;667;p39"/>
          <p:cNvSpPr/>
          <p:nvPr/>
        </p:nvSpPr>
        <p:spPr>
          <a:xfrm>
            <a:off x="0" y="26758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39"/>
          <p:cNvSpPr/>
          <p:nvPr/>
        </p:nvSpPr>
        <p:spPr>
          <a:xfrm>
            <a:off x="0" y="26758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dk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669" name="Google Shape;669;p39"/>
          <p:cNvGrpSpPr/>
          <p:nvPr/>
        </p:nvGrpSpPr>
        <p:grpSpPr>
          <a:xfrm>
            <a:off x="1786339" y="2008201"/>
            <a:ext cx="473400" cy="473400"/>
            <a:chOff x="1786339" y="1703401"/>
            <a:chExt cx="473400" cy="473400"/>
          </a:xfrm>
        </p:grpSpPr>
        <p:sp>
          <p:nvSpPr>
            <p:cNvPr id="670" name="Google Shape;670;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uli"/>
                <a:ea typeface="Muli"/>
                <a:cs typeface="Muli"/>
                <a:sym typeface="Muli"/>
              </a:endParaRPr>
            </a:p>
          </p:txBody>
        </p:sp>
        <p:sp>
          <p:nvSpPr>
            <p:cNvPr id="671" name="Google Shape;671;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Muli"/>
                  <a:ea typeface="Muli"/>
                  <a:cs typeface="Muli"/>
                  <a:sym typeface="Muli"/>
                </a:rPr>
                <a:t>1</a:t>
              </a:r>
              <a:endParaRPr sz="600">
                <a:solidFill>
                  <a:schemeClr val="dk1"/>
                </a:solidFill>
                <a:latin typeface="Muli"/>
                <a:ea typeface="Muli"/>
                <a:cs typeface="Muli"/>
                <a:sym typeface="Muli"/>
              </a:endParaRPr>
            </a:p>
          </p:txBody>
        </p:sp>
      </p:grpSp>
      <p:grpSp>
        <p:nvGrpSpPr>
          <p:cNvPr id="672" name="Google Shape;672;p39"/>
          <p:cNvGrpSpPr/>
          <p:nvPr/>
        </p:nvGrpSpPr>
        <p:grpSpPr>
          <a:xfrm>
            <a:off x="3814414" y="2008201"/>
            <a:ext cx="473400" cy="473400"/>
            <a:chOff x="3814414" y="1703401"/>
            <a:chExt cx="473400" cy="473400"/>
          </a:xfrm>
        </p:grpSpPr>
        <p:sp>
          <p:nvSpPr>
            <p:cNvPr id="673" name="Google Shape;673;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uli"/>
                <a:ea typeface="Muli"/>
                <a:cs typeface="Muli"/>
                <a:sym typeface="Muli"/>
              </a:endParaRPr>
            </a:p>
          </p:txBody>
        </p:sp>
        <p:sp>
          <p:nvSpPr>
            <p:cNvPr id="674" name="Google Shape;674;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dirty="0">
                  <a:solidFill>
                    <a:schemeClr val="dk1"/>
                  </a:solidFill>
                  <a:latin typeface="Muli"/>
                  <a:ea typeface="Muli"/>
                  <a:cs typeface="Muli"/>
                  <a:sym typeface="Muli"/>
                </a:rPr>
                <a:t>2</a:t>
              </a:r>
              <a:endParaRPr sz="600" dirty="0">
                <a:solidFill>
                  <a:schemeClr val="dk1"/>
                </a:solidFill>
                <a:latin typeface="Muli"/>
                <a:ea typeface="Muli"/>
                <a:cs typeface="Muli"/>
                <a:sym typeface="Muli"/>
              </a:endParaRPr>
            </a:p>
          </p:txBody>
        </p:sp>
      </p:grpSp>
      <p:grpSp>
        <p:nvGrpSpPr>
          <p:cNvPr id="675" name="Google Shape;675;p39"/>
          <p:cNvGrpSpPr/>
          <p:nvPr/>
        </p:nvGrpSpPr>
        <p:grpSpPr>
          <a:xfrm>
            <a:off x="5842489" y="2008201"/>
            <a:ext cx="473400" cy="473400"/>
            <a:chOff x="5842489" y="1703401"/>
            <a:chExt cx="473400" cy="473400"/>
          </a:xfrm>
        </p:grpSpPr>
        <p:sp>
          <p:nvSpPr>
            <p:cNvPr id="676" name="Google Shape;676;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uli"/>
                <a:ea typeface="Muli"/>
                <a:cs typeface="Muli"/>
                <a:sym typeface="Muli"/>
              </a:endParaRPr>
            </a:p>
          </p:txBody>
        </p:sp>
        <p:sp>
          <p:nvSpPr>
            <p:cNvPr id="677" name="Google Shape;677;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dirty="0">
                  <a:solidFill>
                    <a:schemeClr val="dk1"/>
                  </a:solidFill>
                  <a:latin typeface="Muli"/>
                  <a:ea typeface="Muli"/>
                  <a:cs typeface="Muli"/>
                  <a:sym typeface="Muli"/>
                </a:rPr>
                <a:t>3</a:t>
              </a:r>
              <a:endParaRPr sz="600" dirty="0">
                <a:solidFill>
                  <a:schemeClr val="dk1"/>
                </a:solidFill>
                <a:latin typeface="Muli"/>
                <a:ea typeface="Muli"/>
                <a:cs typeface="Muli"/>
                <a:sym typeface="Muli"/>
              </a:endParaRPr>
            </a:p>
          </p:txBody>
        </p:sp>
      </p:grpSp>
      <p:sp>
        <p:nvSpPr>
          <p:cNvPr id="687" name="Google Shape;687;p39"/>
          <p:cNvSpPr txBox="1"/>
          <p:nvPr/>
        </p:nvSpPr>
        <p:spPr>
          <a:xfrm>
            <a:off x="1379850" y="1460900"/>
            <a:ext cx="1286400" cy="533400"/>
          </a:xfrm>
          <a:prstGeom prst="rect">
            <a:avLst/>
          </a:prstGeom>
          <a:noFill/>
          <a:ln>
            <a:noFill/>
          </a:ln>
        </p:spPr>
        <p:txBody>
          <a:bodyPr spcFirstLastPara="1" wrap="square" lIns="0" tIns="0" rIns="0" bIns="0" anchor="b" anchorCtr="0">
            <a:noAutofit/>
          </a:bodyPr>
          <a:lstStyle/>
          <a:p>
            <a:pPr lvl="0" algn="ctr"/>
            <a:r>
              <a:rPr lang="en-US" sz="900" dirty="0">
                <a:solidFill>
                  <a:schemeClr val="dk1"/>
                </a:solidFill>
                <a:latin typeface="Muli"/>
                <a:ea typeface="Muli"/>
                <a:cs typeface="Muli"/>
              </a:rPr>
              <a:t>Edge Detection: Sobel Filter, Pewit, Robert, Grayscale2Binary. </a:t>
            </a:r>
            <a:endParaRPr sz="900" dirty="0">
              <a:solidFill>
                <a:schemeClr val="dk1"/>
              </a:solidFill>
              <a:latin typeface="Muli"/>
              <a:ea typeface="Muli"/>
              <a:cs typeface="Muli"/>
              <a:sym typeface="Muli"/>
            </a:endParaRPr>
          </a:p>
        </p:txBody>
      </p:sp>
      <p:sp>
        <p:nvSpPr>
          <p:cNvPr id="688" name="Google Shape;688;p39"/>
          <p:cNvSpPr txBox="1"/>
          <p:nvPr/>
        </p:nvSpPr>
        <p:spPr>
          <a:xfrm>
            <a:off x="3377205" y="1460900"/>
            <a:ext cx="1286400" cy="533400"/>
          </a:xfrm>
          <a:prstGeom prst="rect">
            <a:avLst/>
          </a:prstGeom>
          <a:noFill/>
          <a:ln>
            <a:noFill/>
          </a:ln>
        </p:spPr>
        <p:txBody>
          <a:bodyPr spcFirstLastPara="1" wrap="square" lIns="0" tIns="0" rIns="0" bIns="0" anchor="b" anchorCtr="0">
            <a:noAutofit/>
          </a:bodyPr>
          <a:lstStyle/>
          <a:p>
            <a:pPr lvl="0" algn="ctr"/>
            <a:r>
              <a:rPr lang="en-US" sz="900" dirty="0">
                <a:solidFill>
                  <a:schemeClr val="dk1"/>
                </a:solidFill>
                <a:latin typeface="Muli"/>
                <a:ea typeface="Muli"/>
                <a:cs typeface="Muli"/>
              </a:rPr>
              <a:t>Adding Color Correction, RGB2YUV, Gamma Correction </a:t>
            </a:r>
            <a:endParaRPr sz="900" dirty="0">
              <a:solidFill>
                <a:schemeClr val="dk1"/>
              </a:solidFill>
              <a:latin typeface="Muli"/>
              <a:ea typeface="Muli"/>
              <a:cs typeface="Muli"/>
              <a:sym typeface="Muli"/>
            </a:endParaRPr>
          </a:p>
        </p:txBody>
      </p:sp>
      <p:sp>
        <p:nvSpPr>
          <p:cNvPr id="689" name="Google Shape;689;p39"/>
          <p:cNvSpPr txBox="1"/>
          <p:nvPr/>
        </p:nvSpPr>
        <p:spPr>
          <a:xfrm>
            <a:off x="5436010" y="1460900"/>
            <a:ext cx="1286400" cy="533400"/>
          </a:xfrm>
          <a:prstGeom prst="rect">
            <a:avLst/>
          </a:prstGeom>
          <a:noFill/>
          <a:ln>
            <a:noFill/>
          </a:ln>
        </p:spPr>
        <p:txBody>
          <a:bodyPr spcFirstLastPara="1" wrap="square" lIns="0" tIns="0" rIns="0" bIns="0" anchor="b" anchorCtr="0">
            <a:noAutofit/>
          </a:bodyPr>
          <a:lstStyle/>
          <a:p>
            <a:pPr lvl="0" algn="ctr"/>
            <a:r>
              <a:rPr lang="en-US" sz="900" dirty="0">
                <a:solidFill>
                  <a:schemeClr val="dk1"/>
                </a:solidFill>
                <a:latin typeface="Muli"/>
                <a:ea typeface="Muli"/>
                <a:cs typeface="Muli"/>
              </a:rPr>
              <a:t>Adding 2D FIR Filter, Median Filter. </a:t>
            </a:r>
            <a:endParaRPr sz="900" dirty="0">
              <a:solidFill>
                <a:schemeClr val="dk1"/>
              </a:solidFill>
              <a:latin typeface="Muli"/>
              <a:ea typeface="Muli"/>
              <a:cs typeface="Muli"/>
              <a:sym typeface="Mul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34"/>
          <p:cNvSpPr/>
          <p:nvPr/>
        </p:nvSpPr>
        <p:spPr>
          <a:xfrm rot="-5400000">
            <a:off x="1053600" y="533300"/>
            <a:ext cx="1855800" cy="21429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92" name="Google Shape;592;p34"/>
          <p:cNvSpPr txBox="1">
            <a:spLocks noGrp="1"/>
          </p:cNvSpPr>
          <p:nvPr>
            <p:ph type="ctrTitle" idx="4294967295"/>
          </p:nvPr>
        </p:nvSpPr>
        <p:spPr>
          <a:xfrm>
            <a:off x="3152775" y="1354750"/>
            <a:ext cx="456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000"/>
              <a:t>Thanks!</a:t>
            </a:r>
            <a:endParaRPr sz="8000"/>
          </a:p>
        </p:txBody>
      </p:sp>
      <p:sp>
        <p:nvSpPr>
          <p:cNvPr id="593" name="Google Shape;593;p34"/>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r>
              <a:rPr lang="en" sz="3600" b="1" dirty="0" smtClean="0"/>
              <a:t>?</a:t>
            </a:r>
            <a:endParaRPr dirty="0"/>
          </a:p>
        </p:txBody>
      </p:sp>
      <p:sp>
        <p:nvSpPr>
          <p:cNvPr id="594" name="Google Shape;594;p34"/>
          <p:cNvSpPr/>
          <p:nvPr/>
        </p:nvSpPr>
        <p:spPr>
          <a:xfrm>
            <a:off x="1591719" y="1212580"/>
            <a:ext cx="779561" cy="77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13"/>
          <p:cNvSpPr txBox="1">
            <a:spLocks noGrp="1"/>
          </p:cNvSpPr>
          <p:nvPr>
            <p:ph type="ctrTitle" idx="4294967295"/>
          </p:nvPr>
        </p:nvSpPr>
        <p:spPr>
          <a:xfrm>
            <a:off x="3152775" y="1354750"/>
            <a:ext cx="456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smtClean="0"/>
              <a:t>Edge detection</a:t>
            </a:r>
            <a:r>
              <a:rPr lang="en" sz="5400" dirty="0"/>
              <a:t>!</a:t>
            </a:r>
            <a:endParaRPr sz="5400" dirty="0"/>
          </a:p>
        </p:txBody>
      </p:sp>
      <p:sp>
        <p:nvSpPr>
          <p:cNvPr id="352" name="Google Shape;352;p13"/>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800" b="1" dirty="0" smtClean="0"/>
              <a:t>Our aim is to design a chip capable of detecting the edges of an image.</a:t>
            </a:r>
            <a:endParaRPr sz="1100" dirty="0"/>
          </a:p>
        </p:txBody>
      </p:sp>
      <p:pic>
        <p:nvPicPr>
          <p:cNvPr id="353" name="Google Shape;353;p13"/>
          <p:cNvPicPr preferRelativeResize="0"/>
          <p:nvPr/>
        </p:nvPicPr>
        <p:blipFill rotWithShape="1">
          <a:blip r:embed="rId3">
            <a:alphaModFix/>
            <a:extLst>
              <a:ext uri="{BEBA8EAE-BF5A-486C-A8C5-ECC9F3942E4B}">
                <a14:imgProps xmlns:a14="http://schemas.microsoft.com/office/drawing/2010/main">
                  <a14:imgLayer r:embed="rId4">
                    <a14:imgEffect>
                      <a14:sharpenSoften amount="99000"/>
                    </a14:imgEffect>
                    <a14:imgEffect>
                      <a14:brightnessContrast bright="100000" contrast="40000"/>
                    </a14:imgEffect>
                  </a14:imgLayer>
                </a14:imgProps>
              </a:ext>
            </a:extLst>
          </a:blip>
          <a:srcRect l="9917" t="14915" r="9909" b="12960"/>
          <a:stretch/>
        </p:blipFill>
        <p:spPr>
          <a:xfrm>
            <a:off x="951000" y="677875"/>
            <a:ext cx="1883100" cy="1693800"/>
          </a:xfrm>
          <a:prstGeom prst="hexagon">
            <a:avLst>
              <a:gd name="adj" fmla="val 28393"/>
              <a:gd name="vf" fmla="val 115470"/>
            </a:avLst>
          </a:prstGeom>
          <a:noFill/>
          <a:ln>
            <a:noFill/>
          </a:ln>
        </p:spPr>
      </p:pic>
      <p:sp>
        <p:nvSpPr>
          <p:cNvPr id="354" name="Google Shape;354;p13"/>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9678" y="831903"/>
            <a:ext cx="1385743" cy="1385743"/>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5"/>
          <p:cNvSpPr txBox="1">
            <a:spLocks noGrp="1"/>
          </p:cNvSpPr>
          <p:nvPr>
            <p:ph type="title"/>
          </p:nvPr>
        </p:nvSpPr>
        <p:spPr>
          <a:xfrm>
            <a:off x="1854620" y="844060"/>
            <a:ext cx="4944300" cy="645300"/>
          </a:xfrm>
          <a:prstGeom prst="rect">
            <a:avLst/>
          </a:prstGeom>
        </p:spPr>
        <p:txBody>
          <a:bodyPr spcFirstLastPara="1" wrap="square" lIns="91425" tIns="91425" rIns="91425" bIns="91425" anchor="b" anchorCtr="0">
            <a:noAutofit/>
          </a:bodyPr>
          <a:lstStyle/>
          <a:p>
            <a:pPr lvl="0"/>
            <a:r>
              <a:rPr lang="en-US" dirty="0"/>
              <a:t>References: </a:t>
            </a:r>
            <a:endParaRPr dirty="0"/>
          </a:p>
        </p:txBody>
      </p:sp>
      <p:sp>
        <p:nvSpPr>
          <p:cNvPr id="601" name="Google Shape;601;p35"/>
          <p:cNvSpPr txBox="1">
            <a:spLocks noGrp="1"/>
          </p:cNvSpPr>
          <p:nvPr>
            <p:ph type="body" idx="1"/>
          </p:nvPr>
        </p:nvSpPr>
        <p:spPr>
          <a:xfrm>
            <a:off x="1389800" y="997825"/>
            <a:ext cx="4944300" cy="1659900"/>
          </a:xfrm>
          <a:prstGeom prst="rect">
            <a:avLst/>
          </a:prstGeom>
        </p:spPr>
        <p:txBody>
          <a:bodyPr spcFirstLastPara="1" wrap="square" lIns="91425" tIns="91425" rIns="91425" bIns="91425" anchor="t" anchorCtr="0">
            <a:noAutofit/>
          </a:bodyPr>
          <a:lstStyle/>
          <a:p>
            <a:endParaRPr lang="en-US" sz="1100" dirty="0"/>
          </a:p>
          <a:p>
            <a:r>
              <a:rPr lang="en-US" sz="1100" dirty="0"/>
              <a:t>1. Apps of edge detection: https://www.slideshare.net/NareshBiloniya/application-of-edge-detection-96942725 </a:t>
            </a:r>
          </a:p>
          <a:p>
            <a:r>
              <a:rPr lang="nn-NO" sz="1100" dirty="0"/>
              <a:t>2. Verilog tutorial: https://www.asic-world.com/verilog/veritut.html </a:t>
            </a:r>
          </a:p>
          <a:p>
            <a:r>
              <a:rPr lang="en-US" sz="1100" dirty="0"/>
              <a:t>3. VGA protocol: https://onlinelibrary.wiley.com/doi/book/10.1002/9780470374283 (CHAPTER 13), by PONG p. CHU </a:t>
            </a:r>
          </a:p>
          <a:p>
            <a:r>
              <a:rPr lang="en-US" sz="1100" dirty="0"/>
              <a:t>4. Camera datasheet: </a:t>
            </a:r>
          </a:p>
          <a:p>
            <a:r>
              <a:rPr lang="en-US" sz="1100" dirty="0"/>
              <a:t>https://datasheetspdf.com/pdf-file/555220/OmniVisionTechnologies/OV7670/1 </a:t>
            </a:r>
          </a:p>
          <a:p>
            <a:r>
              <a:rPr lang="fr-FR" sz="1100" dirty="0"/>
              <a:t>5. Noise </a:t>
            </a:r>
            <a:r>
              <a:rPr lang="fr-FR" sz="1100" dirty="0" smtClean="0"/>
              <a:t>réduction: </a:t>
            </a:r>
            <a:r>
              <a:rPr lang="fr-FR" sz="1100" dirty="0"/>
              <a:t>https://www.ijsr.net/archive/v6i3/25031706.pdf </a:t>
            </a:r>
            <a:endParaRPr lang="en-US" sz="1100" dirty="0"/>
          </a:p>
          <a:p>
            <a:r>
              <a:rPr lang="en-US" sz="1100" dirty="0"/>
              <a:t>Kits datasheet: </a:t>
            </a:r>
          </a:p>
          <a:p>
            <a:r>
              <a:rPr lang="en-US" sz="1100" dirty="0"/>
              <a:t>https://www.tindie.com/products/lesthersk/zybo-zynq-7000-armfpga-soc-trainer-board/ </a:t>
            </a:r>
          </a:p>
          <a:p>
            <a:r>
              <a:rPr lang="en-US" sz="1100" dirty="0"/>
              <a:t>https://www.xilinx.com/products/boards-and-kits/dk-v7-vc709-g.html#hardware </a:t>
            </a:r>
            <a:endParaRPr sz="1100" dirty="0"/>
          </a:p>
        </p:txBody>
      </p:sp>
      <p:sp>
        <p:nvSpPr>
          <p:cNvPr id="602" name="Google Shape;602;p3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44"/>
          <p:cNvSpPr txBox="1">
            <a:spLocks noGrp="1"/>
          </p:cNvSpPr>
          <p:nvPr>
            <p:ph type="title"/>
          </p:nvPr>
        </p:nvSpPr>
        <p:spPr>
          <a:xfrm>
            <a:off x="1732700" y="821200"/>
            <a:ext cx="4944300" cy="6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Presentation</a:t>
            </a:r>
            <a:endParaRPr/>
          </a:p>
        </p:txBody>
      </p:sp>
      <p:sp>
        <p:nvSpPr>
          <p:cNvPr id="789" name="Google Shape;789;p4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31</a:t>
            </a:fld>
            <a:endParaRPr/>
          </a:p>
        </p:txBody>
      </p:sp>
      <p:sp>
        <p:nvSpPr>
          <p:cNvPr id="791" name="Google Shape;791;p44"/>
          <p:cNvSpPr txBox="1"/>
          <p:nvPr/>
        </p:nvSpPr>
        <p:spPr>
          <a:xfrm>
            <a:off x="1983163" y="3348149"/>
            <a:ext cx="1359600" cy="670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smtClean="0">
                <a:solidFill>
                  <a:schemeClr val="dk1"/>
                </a:solidFill>
                <a:latin typeface="Muli"/>
                <a:ea typeface="Muli"/>
                <a:cs typeface="Muli"/>
                <a:sym typeface="Muli"/>
              </a:rPr>
              <a:t>Mohamed Emam</a:t>
            </a:r>
            <a:r>
              <a:rPr lang="en" dirty="0">
                <a:latin typeface="Muli"/>
                <a:ea typeface="Muli"/>
                <a:cs typeface="Muli"/>
                <a:sym typeface="Muli"/>
              </a:rPr>
              <a:t/>
            </a:r>
            <a:br>
              <a:rPr lang="en" dirty="0">
                <a:latin typeface="Muli"/>
                <a:ea typeface="Muli"/>
                <a:cs typeface="Muli"/>
                <a:sym typeface="Muli"/>
              </a:rPr>
            </a:br>
            <a:endParaRPr dirty="0">
              <a:latin typeface="Muli"/>
              <a:ea typeface="Muli"/>
              <a:cs typeface="Muli"/>
              <a:sym typeface="Muli"/>
            </a:endParaRPr>
          </a:p>
          <a:p>
            <a:pPr marL="0" lvl="0" indent="0" algn="ctr" rtl="0">
              <a:spcBef>
                <a:spcPts val="400"/>
              </a:spcBef>
              <a:spcAft>
                <a:spcPts val="400"/>
              </a:spcAft>
              <a:buNone/>
            </a:pPr>
            <a:endParaRPr dirty="0">
              <a:latin typeface="Muli"/>
              <a:ea typeface="Muli"/>
              <a:cs typeface="Muli"/>
              <a:sym typeface="Muli"/>
            </a:endParaRPr>
          </a:p>
        </p:txBody>
      </p:sp>
      <p:sp>
        <p:nvSpPr>
          <p:cNvPr id="793" name="Google Shape;793;p44"/>
          <p:cNvSpPr txBox="1"/>
          <p:nvPr/>
        </p:nvSpPr>
        <p:spPr>
          <a:xfrm>
            <a:off x="3790747" y="3348149"/>
            <a:ext cx="1359600" cy="670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smtClean="0">
                <a:solidFill>
                  <a:schemeClr val="dk1"/>
                </a:solidFill>
                <a:latin typeface="Muli"/>
                <a:ea typeface="Muli"/>
                <a:cs typeface="Muli"/>
                <a:sym typeface="Muli"/>
              </a:rPr>
              <a:t>Belal Sameh</a:t>
            </a:r>
            <a:r>
              <a:rPr lang="en" dirty="0">
                <a:latin typeface="Muli"/>
                <a:ea typeface="Muli"/>
                <a:cs typeface="Muli"/>
                <a:sym typeface="Muli"/>
              </a:rPr>
              <a:t/>
            </a:r>
            <a:br>
              <a:rPr lang="en" dirty="0">
                <a:latin typeface="Muli"/>
                <a:ea typeface="Muli"/>
                <a:cs typeface="Muli"/>
                <a:sym typeface="Muli"/>
              </a:rPr>
            </a:br>
            <a:endParaRPr dirty="0">
              <a:latin typeface="Muli"/>
              <a:ea typeface="Muli"/>
              <a:cs typeface="Muli"/>
              <a:sym typeface="Muli"/>
            </a:endParaRPr>
          </a:p>
          <a:p>
            <a:pPr marL="0" lvl="0" indent="0" algn="ctr" rtl="0">
              <a:spcBef>
                <a:spcPts val="400"/>
              </a:spcBef>
              <a:spcAft>
                <a:spcPts val="400"/>
              </a:spcAft>
              <a:buNone/>
            </a:pPr>
            <a:endParaRPr dirty="0">
              <a:latin typeface="Muli"/>
              <a:ea typeface="Muli"/>
              <a:cs typeface="Muli"/>
              <a:sym typeface="Muli"/>
            </a:endParaRPr>
          </a:p>
        </p:txBody>
      </p:sp>
      <p:sp>
        <p:nvSpPr>
          <p:cNvPr id="795" name="Google Shape;795;p44"/>
          <p:cNvSpPr txBox="1"/>
          <p:nvPr/>
        </p:nvSpPr>
        <p:spPr>
          <a:xfrm>
            <a:off x="5598330" y="3348149"/>
            <a:ext cx="1359600" cy="670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smtClean="0">
                <a:solidFill>
                  <a:schemeClr val="dk1"/>
                </a:solidFill>
                <a:latin typeface="Muli"/>
                <a:ea typeface="Muli"/>
                <a:cs typeface="Muli"/>
                <a:sym typeface="Muli"/>
              </a:rPr>
              <a:t>Ibrahim Hossam</a:t>
            </a:r>
            <a:endParaRPr dirty="0">
              <a:latin typeface="Muli"/>
              <a:ea typeface="Muli"/>
              <a:cs typeface="Muli"/>
              <a:sym typeface="Mul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p>
            <a:pPr lvl="0"/>
            <a:r>
              <a:rPr lang="en-US" dirty="0"/>
              <a:t>Implementation </a:t>
            </a:r>
            <a:r>
              <a:rPr lang="en-US" dirty="0" smtClean="0"/>
              <a:t>Steps </a:t>
            </a:r>
            <a:endParaRPr dirty="0"/>
          </a:p>
        </p:txBody>
      </p:sp>
      <p:sp>
        <p:nvSpPr>
          <p:cNvPr id="360" name="Google Shape;360;p14"/>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p>
            <a:pPr marL="0" lvl="0" indent="0"/>
            <a:r>
              <a:rPr lang="en" dirty="0"/>
              <a:t>Let’s start with the first set of </a:t>
            </a:r>
            <a:r>
              <a:rPr lang="en-US" dirty="0" smtClean="0"/>
              <a:t>Instructions </a:t>
            </a:r>
            <a:endParaRPr dirty="0"/>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rgbClr val="FFFFFF"/>
                </a:solidFill>
                <a:latin typeface="Nixie One"/>
                <a:ea typeface="Nixie One"/>
                <a:cs typeface="Nixie One"/>
                <a:sym typeface="Nixie One"/>
              </a:rPr>
              <a:t>1</a:t>
            </a:r>
            <a:endParaRPr b="1">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p>
            <a:endParaRPr lang="en-US" dirty="0"/>
          </a:p>
          <a:p>
            <a:r>
              <a:rPr lang="en-US" dirty="0"/>
              <a:t>Specify the algorithms which will be used to achieve the required specifications. </a:t>
            </a:r>
          </a:p>
        </p:txBody>
      </p:sp>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p>
            <a:endParaRPr lang="en-US" dirty="0"/>
          </a:p>
          <a:p>
            <a:r>
              <a:rPr lang="en-US" dirty="0" smtClean="0"/>
              <a:t>Design </a:t>
            </a:r>
            <a:r>
              <a:rPr lang="en-US" dirty="0"/>
              <a:t>the digital design architecture for the algorithms. </a:t>
            </a:r>
          </a:p>
        </p:txBody>
      </p:sp>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105575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p>
            <a:pPr marL="76200" indent="0">
              <a:buNone/>
            </a:pPr>
            <a:endParaRPr lang="en-US" dirty="0"/>
          </a:p>
          <a:p>
            <a:r>
              <a:rPr lang="en-US" dirty="0"/>
              <a:t>Write the hardware description language </a:t>
            </a:r>
            <a:r>
              <a:rPr lang="en-US" dirty="0" smtClean="0"/>
              <a:t>(Verilog</a:t>
            </a:r>
            <a:r>
              <a:rPr lang="en-US" dirty="0"/>
              <a:t>) code of the filter. </a:t>
            </a:r>
          </a:p>
        </p:txBody>
      </p:sp>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3553936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p>
            <a:endParaRPr lang="en-US" dirty="0"/>
          </a:p>
          <a:p>
            <a:endParaRPr lang="en-US" dirty="0"/>
          </a:p>
          <a:p>
            <a:r>
              <a:rPr lang="en-US" dirty="0"/>
              <a:t>Handle the interfaces of the filter with the video input from the camera, and the video output to the screen via VGA protocol. </a:t>
            </a:r>
          </a:p>
        </p:txBody>
      </p:sp>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3691947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dirty="0"/>
          </a:p>
          <a:p>
            <a:r>
              <a:rPr lang="en-US" dirty="0"/>
              <a:t>Make a prototype on the FPGA kits </a:t>
            </a:r>
          </a:p>
          <a:p>
            <a:endParaRPr lang="en-US" dirty="0"/>
          </a:p>
        </p:txBody>
      </p:sp>
      <p:sp>
        <p:nvSpPr>
          <p:cNvPr id="3" name="Slide Number Placeholder 2"/>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415809903"/>
      </p:ext>
    </p:extLst>
  </p:cSld>
  <p:clrMapOvr>
    <a:masterClrMapping/>
  </p:clrMapOvr>
</p:sld>
</file>

<file path=ppt/theme/theme1.xml><?xml version="1.0" encoding="utf-8"?>
<a:theme xmlns:a="http://schemas.openxmlformats.org/drawingml/2006/main"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815</Words>
  <Application>Microsoft Office PowerPoint</Application>
  <PresentationFormat>On-screen Show (16:9)</PresentationFormat>
  <Paragraphs>136</Paragraphs>
  <Slides>31</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Helvetica Neue</vt:lpstr>
      <vt:lpstr>Muli</vt:lpstr>
      <vt:lpstr>Nixie One</vt:lpstr>
      <vt:lpstr>Imogen template</vt:lpstr>
      <vt:lpstr>Image Processing</vt:lpstr>
      <vt:lpstr>Introduction</vt:lpstr>
      <vt:lpstr>Edge detection!</vt:lpstr>
      <vt:lpstr>Implementation Steps </vt:lpstr>
      <vt:lpstr>PowerPoint Presentation</vt:lpstr>
      <vt:lpstr>PowerPoint Presentation</vt:lpstr>
      <vt:lpstr>PowerPoint Presentation</vt:lpstr>
      <vt:lpstr>PowerPoint Presentation</vt:lpstr>
      <vt:lpstr>PowerPoint Presentation</vt:lpstr>
      <vt:lpstr>Applications </vt:lpstr>
      <vt:lpstr>Finger Print </vt:lpstr>
      <vt:lpstr>PowerPoint Presentation</vt:lpstr>
      <vt:lpstr>Satellite Image </vt:lpstr>
      <vt:lpstr>PowerPoint Presentation</vt:lpstr>
      <vt:lpstr>Robotics vision </vt:lpstr>
      <vt:lpstr>PowerPoint Presentation</vt:lpstr>
      <vt:lpstr>Medical science </vt:lpstr>
      <vt:lpstr>PowerPoint Presentation</vt:lpstr>
      <vt:lpstr>Why design a chip? We chose a chip design instead of Embedded systems or any software.</vt:lpstr>
      <vt:lpstr>Chip design features</vt:lpstr>
      <vt:lpstr>Proposed Architecture</vt:lpstr>
      <vt:lpstr>PowerPoint Presentation</vt:lpstr>
      <vt:lpstr>Main modules</vt:lpstr>
      <vt:lpstr>Camera  </vt:lpstr>
      <vt:lpstr>FPGA kit   </vt:lpstr>
      <vt:lpstr>Memory   </vt:lpstr>
      <vt:lpstr>Challenges </vt:lpstr>
      <vt:lpstr>Phases </vt:lpstr>
      <vt:lpstr>Thanks!</vt:lpstr>
      <vt:lpstr>References: </vt:lpstr>
      <vt:lpstr>Team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Processing</dc:title>
  <cp:lastModifiedBy>LENOVO</cp:lastModifiedBy>
  <cp:revision>16</cp:revision>
  <dcterms:modified xsi:type="dcterms:W3CDTF">2022-03-04T20:44:52Z</dcterms:modified>
</cp:coreProperties>
</file>